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86000"/>
      </a:lnSpc>
      <a:spcBef>
        <a:spcPct val="0"/>
      </a:spcBef>
      <a:spcAft>
        <a:spcPct val="0"/>
      </a:spcAft>
      <a:buClr>
        <a:srgbClr val="00264C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449263" rtl="0" fontAlgn="base">
      <a:lnSpc>
        <a:spcPct val="86000"/>
      </a:lnSpc>
      <a:spcBef>
        <a:spcPct val="0"/>
      </a:spcBef>
      <a:spcAft>
        <a:spcPct val="0"/>
      </a:spcAft>
      <a:buClr>
        <a:srgbClr val="00264C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449263" rtl="0" fontAlgn="base">
      <a:lnSpc>
        <a:spcPct val="86000"/>
      </a:lnSpc>
      <a:spcBef>
        <a:spcPct val="0"/>
      </a:spcBef>
      <a:spcAft>
        <a:spcPct val="0"/>
      </a:spcAft>
      <a:buClr>
        <a:srgbClr val="00264C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449263" rtl="0" fontAlgn="base">
      <a:lnSpc>
        <a:spcPct val="86000"/>
      </a:lnSpc>
      <a:spcBef>
        <a:spcPct val="0"/>
      </a:spcBef>
      <a:spcAft>
        <a:spcPct val="0"/>
      </a:spcAft>
      <a:buClr>
        <a:srgbClr val="00264C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449263" rtl="0" fontAlgn="base">
      <a:lnSpc>
        <a:spcPct val="86000"/>
      </a:lnSpc>
      <a:spcBef>
        <a:spcPct val="0"/>
      </a:spcBef>
      <a:spcAft>
        <a:spcPct val="0"/>
      </a:spcAft>
      <a:buClr>
        <a:srgbClr val="00264C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GB" alt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70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GB" alt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7238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70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GB" altLang="cs-CZ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70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fld id="{6462C932-AF1A-48A0-A22E-161BF0ADDBE6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9103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402416-A052-4310-9843-779D23C7D93C}" type="slidenum">
              <a:rPr lang="en-GB" altLang="cs-CZ"/>
              <a:pPr/>
              <a:t>1</a:t>
            </a:fld>
            <a:endParaRPr lang="en-GB" altLang="cs-CZ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222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>
                <a:ea typeface="Lucida Sans Unicode" panose="020B0602030504020204" pitchFamily="34" charset="0"/>
                <a:cs typeface="Lucida Sans Unicode" panose="020B0602030504020204" pitchFamily="34" charset="0"/>
              </a:rPr>
              <a:t>Sandro Botticelli: Primavera (výřez).</a:t>
            </a:r>
          </a:p>
        </p:txBody>
      </p:sp>
    </p:spTree>
    <p:extLst>
      <p:ext uri="{BB962C8B-B14F-4D97-AF65-F5344CB8AC3E}">
        <p14:creationId xmlns:p14="http://schemas.microsoft.com/office/powerpoint/2010/main" val="959007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5C512C-C0B3-4F5C-A986-820016593D86}" type="slidenum">
              <a:rPr lang="en-GB" altLang="cs-CZ"/>
              <a:pPr/>
              <a:t>10</a:t>
            </a:fld>
            <a:endParaRPr lang="en-GB" altLang="cs-CZ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4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8446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6B872B-B1DA-44C0-B3F6-8FF2AEEFC728}" type="slidenum">
              <a:rPr lang="en-GB" altLang="cs-CZ"/>
              <a:pPr/>
              <a:t>11</a:t>
            </a:fld>
            <a:endParaRPr lang="en-GB" altLang="cs-CZ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46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>
                <a:ea typeface="Lucida Sans Unicode" panose="020B0602030504020204" pitchFamily="34" charset="0"/>
                <a:cs typeface="Lucida Sans Unicode" panose="020B0602030504020204" pitchFamily="34" charset="0"/>
              </a:rPr>
              <a:t>Nádvoří zámku v Litomyšli.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>
                <a:ea typeface="Lucida Sans Unicode" panose="020B0602030504020204" pitchFamily="34" charset="0"/>
                <a:cs typeface="Lucida Sans Unicode" panose="020B0602030504020204" pitchFamily="34" charset="0"/>
              </a:rPr>
              <a:t>Nádvoří zámku v Častolovicích.</a:t>
            </a:r>
          </a:p>
        </p:txBody>
      </p:sp>
    </p:spTree>
    <p:extLst>
      <p:ext uri="{BB962C8B-B14F-4D97-AF65-F5344CB8AC3E}">
        <p14:creationId xmlns:p14="http://schemas.microsoft.com/office/powerpoint/2010/main" val="3682728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33DAA8-C432-4BFE-923F-5856E37CBCD7}" type="slidenum">
              <a:rPr lang="en-GB" altLang="cs-CZ"/>
              <a:pPr/>
              <a:t>12</a:t>
            </a:fld>
            <a:endParaRPr lang="en-GB" altLang="cs-CZ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34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3622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CA0814-2D56-406F-BCCD-DA8A8C53306B}" type="slidenum">
              <a:rPr lang="en-GB" altLang="cs-CZ"/>
              <a:pPr/>
              <a:t>13</a:t>
            </a:fld>
            <a:endParaRPr lang="en-GB" altLang="cs-CZ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5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560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A46D4C-1947-425B-968E-C3EA64D07804}" type="slidenum">
              <a:rPr lang="en-GB" altLang="cs-CZ"/>
              <a:pPr/>
              <a:t>14</a:t>
            </a:fld>
            <a:endParaRPr lang="en-GB" altLang="cs-CZ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553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>
                <a:ea typeface="Lucida Sans Unicode" panose="020B0602030504020204" pitchFamily="34" charset="0"/>
                <a:cs typeface="Lucida Sans Unicode" panose="020B0602030504020204" pitchFamily="34" charset="0"/>
              </a:rPr>
              <a:t>Leonardo da Vinci: Dáma s hranostajem.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>
                <a:ea typeface="Lucida Sans Unicode" panose="020B0602030504020204" pitchFamily="34" charset="0"/>
                <a:cs typeface="Lucida Sans Unicode" panose="020B0602030504020204" pitchFamily="34" charset="0"/>
              </a:rPr>
              <a:t>Tizian: Toaleta mladé dámy.</a:t>
            </a:r>
          </a:p>
        </p:txBody>
      </p:sp>
    </p:spTree>
    <p:extLst>
      <p:ext uri="{BB962C8B-B14F-4D97-AF65-F5344CB8AC3E}">
        <p14:creationId xmlns:p14="http://schemas.microsoft.com/office/powerpoint/2010/main" val="1975031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52063D-33A9-4138-8448-8096DF30761F}" type="slidenum">
              <a:rPr lang="en-GB" altLang="cs-CZ"/>
              <a:pPr/>
              <a:t>15</a:t>
            </a:fld>
            <a:endParaRPr lang="en-GB" altLang="cs-CZ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5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989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940A88-1CEE-410A-9319-ECF880C50C72}" type="slidenum">
              <a:rPr lang="en-GB" altLang="cs-CZ"/>
              <a:pPr/>
              <a:t>16</a:t>
            </a:fld>
            <a:endParaRPr lang="en-GB" altLang="cs-CZ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034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BD25D5-B572-422E-8803-9E906FA91800}" type="slidenum">
              <a:rPr lang="en-GB" altLang="cs-CZ"/>
              <a:pPr/>
              <a:t>17</a:t>
            </a:fld>
            <a:endParaRPr lang="en-GB" altLang="cs-CZ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6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0321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841348-8740-41AC-BDB5-1C013E937048}" type="slidenum">
              <a:rPr lang="en-GB" altLang="cs-CZ"/>
              <a:pPr/>
              <a:t>18</a:t>
            </a:fld>
            <a:endParaRPr lang="en-GB" altLang="cs-CZ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6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8676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178EDA-A37C-49CE-A45B-2E82297994CE}" type="slidenum">
              <a:rPr lang="en-GB" altLang="cs-CZ"/>
              <a:pPr/>
              <a:t>19</a:t>
            </a:fld>
            <a:endParaRPr lang="en-GB" altLang="cs-CZ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1855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B17379-AC7E-497A-A954-28B03BF6382F}" type="slidenum">
              <a:rPr lang="en-GB" altLang="cs-CZ"/>
              <a:pPr/>
              <a:t>2</a:t>
            </a:fld>
            <a:endParaRPr lang="en-GB" altLang="cs-CZ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32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6852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A2978C-7053-4C58-8FD6-BB460B23939B}" type="slidenum">
              <a:rPr lang="en-GB" altLang="cs-CZ"/>
              <a:pPr/>
              <a:t>20</a:t>
            </a:fld>
            <a:endParaRPr lang="en-GB" altLang="cs-CZ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6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2197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5AEC7E-3C36-46ED-AF43-DE6479ED4C63}" type="slidenum">
              <a:rPr lang="en-GB" altLang="cs-CZ"/>
              <a:pPr/>
              <a:t>21</a:t>
            </a:fld>
            <a:endParaRPr lang="en-GB" altLang="cs-CZ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7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5297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CD8A22-FFA7-4E5A-8BD6-1BBC4B7CC2F7}" type="slidenum">
              <a:rPr lang="en-GB" altLang="cs-CZ"/>
              <a:pPr/>
              <a:t>22</a:t>
            </a:fld>
            <a:endParaRPr lang="en-GB" altLang="cs-CZ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37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9470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E6EDA6-746D-4D15-A1C0-373436BC50D6}" type="slidenum">
              <a:rPr lang="en-GB" altLang="cs-CZ"/>
              <a:pPr/>
              <a:t>23</a:t>
            </a:fld>
            <a:endParaRPr lang="en-GB" altLang="cs-CZ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47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8410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27D86F-6382-4ACE-B464-594A0CD1F6FA}" type="slidenum">
              <a:rPr lang="en-GB" altLang="cs-CZ"/>
              <a:pPr/>
              <a:t>24</a:t>
            </a:fld>
            <a:endParaRPr lang="en-GB" altLang="cs-CZ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7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7051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C1B970-781F-4263-B32C-B5CBCF8EBD54}" type="slidenum">
              <a:rPr lang="en-GB" altLang="cs-CZ"/>
              <a:pPr/>
              <a:t>25</a:t>
            </a:fld>
            <a:endParaRPr lang="en-GB" altLang="cs-CZ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24580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42E092-5D9C-455A-A94D-E321E1D55B45}" type="slidenum">
              <a:rPr lang="en-GB" altLang="cs-CZ"/>
              <a:pPr/>
              <a:t>26</a:t>
            </a:fld>
            <a:endParaRPr lang="en-GB" altLang="cs-CZ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78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31742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16B4DF-2C40-4D7E-AFD8-59989B97811A}" type="slidenum">
              <a:rPr lang="en-GB" altLang="cs-CZ"/>
              <a:pPr/>
              <a:t>27</a:t>
            </a:fld>
            <a:endParaRPr lang="en-GB" altLang="cs-CZ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88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9567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012138-A99B-4851-869C-B38F85A7DB03}" type="slidenum">
              <a:rPr lang="en-GB" altLang="cs-CZ"/>
              <a:pPr/>
              <a:t>28</a:t>
            </a:fld>
            <a:endParaRPr lang="en-GB" altLang="cs-CZ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98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18155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22719A-3C41-49F9-A7DD-8B20BC0AA10A}" type="slidenum">
              <a:rPr lang="en-GB" altLang="cs-CZ"/>
              <a:pPr/>
              <a:t>29</a:t>
            </a:fld>
            <a:endParaRPr lang="en-GB" altLang="cs-CZ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08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7164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FD516D-A037-44EB-A529-8888BE574C35}" type="slidenum">
              <a:rPr lang="en-GB" altLang="cs-CZ"/>
              <a:pPr/>
              <a:t>3</a:t>
            </a:fld>
            <a:endParaRPr lang="en-GB" altLang="cs-CZ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42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60620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4E994A-94E8-47B0-8A94-890D56E7BC2A}" type="slidenum">
              <a:rPr lang="en-GB" altLang="cs-CZ"/>
              <a:pPr/>
              <a:t>30</a:t>
            </a:fld>
            <a:endParaRPr lang="en-GB" altLang="cs-CZ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19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05820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41931C-0029-4C00-95B1-34CD3E419844}" type="slidenum">
              <a:rPr lang="en-GB" altLang="cs-CZ"/>
              <a:pPr/>
              <a:t>31</a:t>
            </a:fld>
            <a:endParaRPr lang="en-GB" altLang="cs-CZ"/>
          </a:p>
        </p:txBody>
      </p:sp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9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94921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C8B5A2-2846-442A-B86F-E85F54458B9D}" type="slidenum">
              <a:rPr lang="en-GB" altLang="cs-CZ"/>
              <a:pPr/>
              <a:t>32</a:t>
            </a:fld>
            <a:endParaRPr lang="en-GB" altLang="cs-CZ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39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12653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F735AC-8E7B-4C8A-B9F2-80EA75913311}" type="slidenum">
              <a:rPr lang="en-GB" altLang="cs-CZ"/>
              <a:pPr/>
              <a:t>33</a:t>
            </a:fld>
            <a:endParaRPr lang="en-GB" altLang="cs-CZ"/>
          </a:p>
        </p:txBody>
      </p:sp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499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21199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5BED86-5278-4535-909A-BCBD44464514}" type="slidenum">
              <a:rPr lang="en-GB" altLang="cs-CZ"/>
              <a:pPr/>
              <a:t>34</a:t>
            </a:fld>
            <a:endParaRPr lang="en-GB" altLang="cs-CZ"/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601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65868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354E19-E21B-4A14-874B-412CDDC22770}" type="slidenum">
              <a:rPr lang="en-GB" altLang="cs-CZ"/>
              <a:pPr/>
              <a:t>35</a:t>
            </a:fld>
            <a:endParaRPr lang="en-GB" altLang="cs-CZ"/>
          </a:p>
        </p:txBody>
      </p:sp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70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0201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FAB877-2673-45D3-AB8B-7DE98ACF0EE5}" type="slidenum">
              <a:rPr lang="en-GB" altLang="cs-CZ"/>
              <a:pPr/>
              <a:t>36</a:t>
            </a:fld>
            <a:endParaRPr lang="en-GB" altLang="cs-CZ"/>
          </a:p>
        </p:txBody>
      </p:sp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80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80068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695245-0BBE-4C66-A346-7D51644C45DC}" type="slidenum">
              <a:rPr lang="en-GB" altLang="cs-CZ"/>
              <a:pPr/>
              <a:t>37</a:t>
            </a:fld>
            <a:endParaRPr lang="en-GB" altLang="cs-CZ"/>
          </a:p>
        </p:txBody>
      </p:sp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90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1338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273B59-C2BC-4517-9DF4-9C8D01A23D68}" type="slidenum">
              <a:rPr lang="en-GB" altLang="cs-CZ"/>
              <a:pPr/>
              <a:t>38</a:t>
            </a:fld>
            <a:endParaRPr lang="en-GB" altLang="cs-CZ"/>
          </a:p>
        </p:txBody>
      </p:sp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01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11136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F11712-5D31-4AAD-BFEC-672403099C8F}" type="slidenum">
              <a:rPr lang="en-GB" altLang="cs-CZ"/>
              <a:pPr/>
              <a:t>39</a:t>
            </a:fld>
            <a:endParaRPr lang="en-GB" altLang="cs-CZ"/>
          </a:p>
        </p:txBody>
      </p:sp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11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236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CA688D-727B-48F0-ADC5-7C0AAFC842C7}" type="slidenum">
              <a:rPr lang="en-GB" altLang="cs-CZ"/>
              <a:pPr/>
              <a:t>4</a:t>
            </a:fld>
            <a:endParaRPr lang="en-GB" altLang="cs-CZ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52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98394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058255-1EA4-4982-961D-B2AA5CAA4FEB}" type="slidenum">
              <a:rPr lang="en-GB" altLang="cs-CZ"/>
              <a:pPr/>
              <a:t>40</a:t>
            </a:fld>
            <a:endParaRPr lang="en-GB" altLang="cs-CZ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1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96149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3474EF-C8AA-4085-B342-60C0FB2B06D8}" type="slidenum">
              <a:rPr lang="en-GB" altLang="cs-CZ"/>
              <a:pPr/>
              <a:t>41</a:t>
            </a:fld>
            <a:endParaRPr lang="en-GB" altLang="cs-CZ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31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97777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E09053-0474-4E52-9270-93F3A5654955}" type="slidenum">
              <a:rPr lang="en-GB" altLang="cs-CZ"/>
              <a:pPr/>
              <a:t>42</a:t>
            </a:fld>
            <a:endParaRPr lang="en-GB" altLang="cs-CZ"/>
          </a:p>
        </p:txBody>
      </p:sp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42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0253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38B292-47F2-4251-8A64-9872E54B69EF}" type="slidenum">
              <a:rPr lang="en-GB" altLang="cs-CZ"/>
              <a:pPr/>
              <a:t>43</a:t>
            </a:fld>
            <a:endParaRPr lang="en-GB" altLang="cs-CZ"/>
          </a:p>
        </p:txBody>
      </p:sp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52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76360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0A69B6-D3F6-464B-AF8B-CD72B25042EA}" type="slidenum">
              <a:rPr lang="en-GB" altLang="cs-CZ"/>
              <a:pPr/>
              <a:t>44</a:t>
            </a:fld>
            <a:endParaRPr lang="en-GB" altLang="cs-CZ"/>
          </a:p>
        </p:txBody>
      </p:sp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62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31035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50F959-C80E-4063-9C9C-757E7B53E604}" type="slidenum">
              <a:rPr lang="en-GB" altLang="cs-CZ"/>
              <a:pPr/>
              <a:t>45</a:t>
            </a:fld>
            <a:endParaRPr lang="en-GB" altLang="cs-CZ"/>
          </a:p>
        </p:txBody>
      </p:sp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72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02494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C467E0-C605-46F4-93BA-D3B0B9F3FBD6}" type="slidenum">
              <a:rPr lang="en-GB" altLang="cs-CZ"/>
              <a:pPr/>
              <a:t>46</a:t>
            </a:fld>
            <a:endParaRPr lang="en-GB" altLang="cs-CZ"/>
          </a:p>
        </p:txBody>
      </p:sp>
      <p:sp>
        <p:nvSpPr>
          <p:cNvPr id="983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83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09190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AEA5D7-2314-487F-94FC-5179ADFC2F50}" type="slidenum">
              <a:rPr lang="en-GB" altLang="cs-CZ"/>
              <a:pPr/>
              <a:t>47</a:t>
            </a:fld>
            <a:endParaRPr lang="en-GB" altLang="cs-CZ"/>
          </a:p>
        </p:txBody>
      </p:sp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93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6193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26BF42-5A92-4E6B-9141-26BF285F57C1}" type="slidenum">
              <a:rPr lang="en-GB" altLang="cs-CZ"/>
              <a:pPr/>
              <a:t>5</a:t>
            </a:fld>
            <a:endParaRPr lang="en-GB" altLang="cs-CZ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2594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CFA2AE-5D2D-49DA-9D3D-202DD8C1AE59}" type="slidenum">
              <a:rPr lang="en-GB" altLang="cs-CZ"/>
              <a:pPr/>
              <a:t>6</a:t>
            </a:fld>
            <a:endParaRPr lang="en-GB" altLang="cs-CZ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73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3448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BB1C61-CBCA-4833-8927-B4E65CE02E4F}" type="slidenum">
              <a:rPr lang="en-GB" altLang="cs-CZ"/>
              <a:pPr/>
              <a:t>7</a:t>
            </a:fld>
            <a:endParaRPr lang="en-GB" altLang="cs-CZ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83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7362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E35DE1-4256-4A0D-823B-C068E48B28F3}" type="slidenum">
              <a:rPr lang="en-GB" altLang="cs-CZ"/>
              <a:pPr/>
              <a:t>8</a:t>
            </a:fld>
            <a:endParaRPr lang="en-GB" altLang="cs-CZ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939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6687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BB3090-09BA-4FFF-8079-CC4CF4517516}" type="slidenum">
              <a:rPr lang="en-GB" altLang="cs-CZ"/>
              <a:pPr/>
              <a:t>9</a:t>
            </a:fld>
            <a:endParaRPr lang="en-GB" altLang="cs-CZ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041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792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A42E4E-5102-4365-AC15-2C66C77AD602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98015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EA6C2A-59F7-47DE-8793-D7F71452A5D7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54597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18313" y="-7938"/>
            <a:ext cx="2043112" cy="6099176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-7938"/>
            <a:ext cx="5980113" cy="6099176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A9F8F6-4A95-4DD1-B8CF-FB2BB61E2920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361844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788" y="-7938"/>
            <a:ext cx="7767637" cy="143192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06825" cy="41862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nline obrázek 3"/>
          <p:cNvSpPr>
            <a:spLocks noGrp="1"/>
          </p:cNvSpPr>
          <p:nvPr>
            <p:ph type="clipArt" sz="half" idx="2"/>
          </p:nvPr>
        </p:nvSpPr>
        <p:spPr>
          <a:xfrm>
            <a:off x="4645025" y="1905000"/>
            <a:ext cx="3808413" cy="4186238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0238" cy="452438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0838" cy="452438"/>
          </a:xfrm>
        </p:spPr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>
          <a:xfrm>
            <a:off x="8216900" y="6248400"/>
            <a:ext cx="528638" cy="604838"/>
          </a:xfrm>
        </p:spPr>
        <p:txBody>
          <a:bodyPr/>
          <a:lstStyle>
            <a:lvl1pPr>
              <a:defRPr/>
            </a:lvl1pPr>
          </a:lstStyle>
          <a:p>
            <a:fld id="{BCA47114-3971-4AF1-A199-E3C992FDBA2A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45905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E463C2-AF6B-44A0-918A-3A92439C8B7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502881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A2E181-3599-41F0-96D9-14BA56A25A9A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53792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D85733-ADB7-412C-BEC7-D5EEB414795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59025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43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43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475849-5794-4CDB-8FDB-6835BB733D1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84454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A17C13-5215-473B-8696-18814EB1EFA4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434665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DA444B-9803-4EE5-A353-EA98D514F016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40461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178E68-983F-4D25-907F-344F93048A1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10999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9EEB97-031A-4E63-8FC5-377BC3834602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438259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88E744-4032-4550-A7C7-6FB1E7C6D174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09973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24D409-4196-4A46-8379-B59597AA7E5A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347450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24C406-5FD0-4E83-AAF0-9B90A19C461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911080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5243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5243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F67BC0-6143-4AC0-AE86-F78CECD42A56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25932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7C540F-9F3C-404A-84D8-AFFE84F3BFD9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5655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06825" cy="41862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905000"/>
            <a:ext cx="3808413" cy="41862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266323-8855-4592-BB63-70CD0DF215F9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14071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1FC724-44C2-44B9-AE75-84DCE9FB2BB3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85000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8DD122-B295-49D9-B1D6-A5959C8893B0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21321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F71E5C-95AD-4A05-B18F-392C46707B7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5449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5B1EAD-779F-4D65-AA0D-9AC78F826568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78564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12AB31-88BF-4E31-B696-B69D9E106DE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17172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-7938"/>
            <a:ext cx="7767637" cy="143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67638" cy="418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02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E45EA5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264C"/>
                </a:solidFill>
                <a:ea typeface="+mn-ea"/>
                <a:cs typeface="+mn-cs"/>
              </a:defRPr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E45EA5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264C"/>
                </a:solidFill>
                <a:ea typeface="+mn-ea"/>
                <a:cs typeface="+mn-cs"/>
              </a:defRPr>
            </a:lvl1pPr>
          </a:lstStyle>
          <a:p>
            <a:endParaRPr lang="en-GB" altLang="cs-CZ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47650" y="0"/>
            <a:ext cx="793750" cy="1841500"/>
          </a:xfrm>
          <a:prstGeom prst="rect">
            <a:avLst/>
          </a:prstGeom>
          <a:blipFill dpi="0" rotWithShape="0">
            <a:blip r:embed="rId1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216900" y="6248400"/>
            <a:ext cx="528638" cy="604838"/>
          </a:xfrm>
          <a:prstGeom prst="rect">
            <a:avLst/>
          </a:prstGeom>
          <a:blipFill dpi="0" rotWithShape="0">
            <a:blip r:embed="rId1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FFFFE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E9"/>
                </a:solidFill>
                <a:ea typeface="+mn-ea"/>
                <a:cs typeface="+mn-cs"/>
              </a:defRPr>
            </a:lvl1pPr>
          </a:lstStyle>
          <a:p>
            <a:fld id="{466635D4-640C-4834-AAD1-C30B2FA6962A}" type="slidenum">
              <a:rPr lang="en-GB" altLang="cs-CZ"/>
              <a:pPr/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sldNum="0" hdr="0" ftr="0"/>
  <p:txStyles>
    <p:titleStyle>
      <a:lvl1pPr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333333"/>
        </a:buClr>
        <a:buSzPct val="100000"/>
        <a:buFont typeface="Times New Roman" panose="02020603050405020304" pitchFamily="18" charset="0"/>
        <a:defRPr sz="4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333333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333333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333333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333333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4572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333333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9144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333333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1371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333333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18288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333333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38138" indent="-338138" algn="l" defTabSz="449263" rtl="0" fontAlgn="base">
        <a:lnSpc>
          <a:spcPct val="86000"/>
        </a:lnSpc>
        <a:spcBef>
          <a:spcPts val="800"/>
        </a:spcBef>
        <a:spcAft>
          <a:spcPct val="0"/>
        </a:spcAft>
        <a:buClr>
          <a:srgbClr val="00264C"/>
        </a:buClr>
        <a:buSzPct val="85000"/>
        <a:buFont typeface="Times New Roman" panose="02020603050405020304" pitchFamily="18" charset="0"/>
        <a:buBlip>
          <a:blip r:embed="rId16"/>
        </a:buBlip>
        <a:defRPr sz="3200" kern="1200">
          <a:solidFill>
            <a:srgbClr val="00264C"/>
          </a:solidFill>
          <a:latin typeface="+mn-lt"/>
          <a:ea typeface="+mn-ea"/>
          <a:cs typeface="+mn-cs"/>
        </a:defRPr>
      </a:lvl1pPr>
      <a:lvl2pPr marL="738188" indent="-280988" algn="l" defTabSz="449263" rtl="0" fontAlgn="base">
        <a:lnSpc>
          <a:spcPct val="86000"/>
        </a:lnSpc>
        <a:spcBef>
          <a:spcPts val="700"/>
        </a:spcBef>
        <a:spcAft>
          <a:spcPct val="0"/>
        </a:spcAft>
        <a:buClr>
          <a:srgbClr val="333333"/>
        </a:buClr>
        <a:buSzPct val="70000"/>
        <a:buFont typeface="Wingdings" panose="05000000000000000000" pitchFamily="2" charset="2"/>
        <a:buChar char=""/>
        <a:defRPr sz="2800" kern="1200">
          <a:solidFill>
            <a:srgbClr val="00264C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86000"/>
        </a:lnSpc>
        <a:spcBef>
          <a:spcPts val="600"/>
        </a:spcBef>
        <a:spcAft>
          <a:spcPct val="0"/>
        </a:spcAft>
        <a:buClr>
          <a:srgbClr val="00264C"/>
        </a:buClr>
        <a:buSzPct val="70000"/>
        <a:buFont typeface="Wingdings" panose="05000000000000000000" pitchFamily="2" charset="2"/>
        <a:buChar char=""/>
        <a:defRPr sz="2400" kern="1200">
          <a:solidFill>
            <a:srgbClr val="00264C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264C"/>
        </a:buClr>
        <a:buSzPct val="70000"/>
        <a:buFont typeface="Wingdings" panose="05000000000000000000" pitchFamily="2" charset="2"/>
        <a:buChar char=""/>
        <a:defRPr sz="2000" kern="1200">
          <a:solidFill>
            <a:srgbClr val="00264C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264C"/>
        </a:buClr>
        <a:buSzPct val="100000"/>
        <a:buFont typeface="Times New Roman" panose="02020603050405020304" pitchFamily="18" charset="0"/>
        <a:buChar char="•"/>
        <a:defRPr sz="2000" kern="1200">
          <a:solidFill>
            <a:srgbClr val="0026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84188" y="1549400"/>
            <a:ext cx="8158162" cy="1689100"/>
          </a:xfrm>
          <a:prstGeom prst="rect">
            <a:avLst/>
          </a:prstGeom>
          <a:blipFill dpi="0" rotWithShape="0">
            <a:blip r:embed="rId14">
              <a:alphaModFix amt="50000"/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095750" y="5734050"/>
            <a:ext cx="949325" cy="176213"/>
          </a:xfrm>
          <a:prstGeom prst="rect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06550"/>
            <a:ext cx="7767638" cy="1430338"/>
          </a:xfrm>
          <a:prstGeom prst="rect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02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264C"/>
                </a:solidFill>
                <a:ea typeface="+mn-ea"/>
                <a:cs typeface="+mn-cs"/>
              </a:defRPr>
            </a:lvl1pPr>
          </a:lstStyle>
          <a:p>
            <a:r>
              <a:rPr lang="en-GB" altLang="cs-CZ"/>
              <a:t>11.5.2008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264C"/>
                </a:solidFill>
                <a:ea typeface="+mn-ea"/>
                <a:cs typeface="+mn-cs"/>
              </a:defRPr>
            </a:lvl1pPr>
          </a:lstStyle>
          <a:p>
            <a:endParaRPr lang="en-GB" altLang="cs-CZ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264C"/>
                </a:solidFill>
                <a:ea typeface="+mn-ea"/>
                <a:cs typeface="+mn-cs"/>
              </a:defRPr>
            </a:lvl1pPr>
          </a:lstStyle>
          <a:p>
            <a:fld id="{DE9E67B4-8674-4077-8209-541818F5AC0D}" type="slidenum">
              <a:rPr lang="en-GB" altLang="cs-CZ"/>
              <a:pPr/>
              <a:t>‹#›</a:t>
            </a:fld>
            <a:endParaRPr lang="en-GB" altLang="cs-CZ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333333"/>
        </a:buClr>
        <a:buSzPct val="100000"/>
        <a:buFont typeface="Times New Roman" panose="02020603050405020304" pitchFamily="18" charset="0"/>
        <a:defRPr sz="4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333333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333333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333333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333333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4572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333333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9144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333333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1371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333333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18288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333333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38138" indent="-338138" algn="l" defTabSz="449263" rtl="0" fontAlgn="base">
        <a:lnSpc>
          <a:spcPct val="86000"/>
        </a:lnSpc>
        <a:spcBef>
          <a:spcPts val="800"/>
        </a:spcBef>
        <a:spcAft>
          <a:spcPct val="0"/>
        </a:spcAft>
        <a:buClr>
          <a:srgbClr val="00264C"/>
        </a:buClr>
        <a:buSzPct val="85000"/>
        <a:buFont typeface="Times New Roman" panose="02020603050405020304" pitchFamily="18" charset="0"/>
        <a:buBlip>
          <a:blip r:embed="rId15"/>
        </a:buBlip>
        <a:defRPr sz="3200" kern="1200">
          <a:solidFill>
            <a:srgbClr val="00264C"/>
          </a:solidFill>
          <a:latin typeface="+mn-lt"/>
          <a:ea typeface="+mn-ea"/>
          <a:cs typeface="+mn-cs"/>
        </a:defRPr>
      </a:lvl1pPr>
      <a:lvl2pPr marL="738188" indent="-280988" algn="l" defTabSz="449263" rtl="0" fontAlgn="base">
        <a:lnSpc>
          <a:spcPct val="86000"/>
        </a:lnSpc>
        <a:spcBef>
          <a:spcPts val="700"/>
        </a:spcBef>
        <a:spcAft>
          <a:spcPct val="0"/>
        </a:spcAft>
        <a:buClr>
          <a:srgbClr val="333333"/>
        </a:buClr>
        <a:buSzPct val="70000"/>
        <a:buFont typeface="Wingdings" panose="05000000000000000000" pitchFamily="2" charset="2"/>
        <a:buChar char=""/>
        <a:defRPr sz="2800" kern="1200">
          <a:solidFill>
            <a:srgbClr val="00264C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86000"/>
        </a:lnSpc>
        <a:spcBef>
          <a:spcPts val="600"/>
        </a:spcBef>
        <a:spcAft>
          <a:spcPct val="0"/>
        </a:spcAft>
        <a:buClr>
          <a:srgbClr val="00264C"/>
        </a:buClr>
        <a:buSzPct val="70000"/>
        <a:buFont typeface="Wingdings" panose="05000000000000000000" pitchFamily="2" charset="2"/>
        <a:buChar char=""/>
        <a:defRPr sz="2400" kern="1200">
          <a:solidFill>
            <a:srgbClr val="00264C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264C"/>
        </a:buClr>
        <a:buSzPct val="70000"/>
        <a:buFont typeface="Wingdings" panose="05000000000000000000" pitchFamily="2" charset="2"/>
        <a:buChar char=""/>
        <a:defRPr sz="2000" kern="1200">
          <a:solidFill>
            <a:srgbClr val="00264C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264C"/>
        </a:buClr>
        <a:buSzPct val="100000"/>
        <a:buFont typeface="Times New Roman" panose="02020603050405020304" pitchFamily="18" charset="0"/>
        <a:buChar char="•"/>
        <a:defRPr sz="2000" kern="1200">
          <a:solidFill>
            <a:srgbClr val="0026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7475"/>
            <a:ext cx="7772400" cy="1366838"/>
          </a:xfrm>
          <a:ln w="7632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lIns="92160" tIns="46080" rIns="92160" bIns="46080" anchor="ctr"/>
          <a:lstStyle/>
          <a:p>
            <a:pPr>
              <a:lnSpc>
                <a:spcPct val="95000"/>
              </a:lnSpc>
              <a:buClr>
                <a:srgbClr val="00FFFF"/>
              </a:buClr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b="1">
                <a:solidFill>
                  <a:srgbClr val="2323DC"/>
                </a:solidFill>
              </a:rPr>
              <a:t>         </a:t>
            </a:r>
            <a:r>
              <a:rPr lang="en-GB" altLang="cs-CZ" b="1" u="sng">
                <a:solidFill>
                  <a:srgbClr val="2323DC"/>
                </a:solidFill>
              </a:rPr>
              <a:t>Renesanční</a:t>
            </a:r>
            <a:r>
              <a:rPr lang="en-GB" altLang="cs-CZ" b="1" i="1" u="sng">
                <a:solidFill>
                  <a:srgbClr val="2323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kultura</a:t>
            </a:r>
            <a:r>
              <a:rPr lang="en-GB" altLang="cs-CZ" b="1" i="1" u="sng">
                <a:solidFill>
                  <a:srgbClr val="00FFFF"/>
                </a:solidFill>
              </a:rPr>
              <a:t/>
            </a:r>
            <a:br>
              <a:rPr lang="en-GB" altLang="cs-CZ" b="1" i="1" u="sng">
                <a:solidFill>
                  <a:srgbClr val="00FFFF"/>
                </a:solidFill>
              </a:rPr>
            </a:br>
            <a:endParaRPr lang="en-GB" altLang="cs-CZ" b="1" i="1" u="sng">
              <a:solidFill>
                <a:srgbClr val="00FFFF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810000" cy="5272088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>
                <a:solidFill>
                  <a:srgbClr val="2323DC"/>
                </a:solidFill>
              </a:rPr>
              <a:t>Umělecký sloh       (14. – 16. století)‏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>
                <a:solidFill>
                  <a:srgbClr val="2323DC"/>
                </a:solidFill>
              </a:rPr>
              <a:t>Vznikla v Itálii na konci 13. století.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>
                <a:solidFill>
                  <a:srgbClr val="2323DC"/>
                </a:solidFill>
              </a:rPr>
              <a:t>Navazuje na umění antiky.Obrat od boha k člověku.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>
                <a:solidFill>
                  <a:srgbClr val="2323DC"/>
                </a:solidFill>
              </a:rPr>
              <a:t>Do Evropy se šíří na přelomu 15. a 16. století.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>
              <a:solidFill>
                <a:srgbClr val="2323DC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636963" cy="4114800"/>
          </a:xfrm>
          <a:prstGeom prst="rect">
            <a:avLst/>
          </a:prstGeom>
          <a:noFill/>
          <a:ln w="5724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8192">
    <p:checker/>
    <p:sndAc>
      <p:stSnd>
        <p:snd r:embed="rId3" name="projctor.wav"/>
      </p:stSnd>
    </p:sndAc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11" dur="indefinite" fill="hold" nodeType="afterGroup">
                              <p:stCondLst>
                                <p:cond evt="begin" delay="0">
                                  <p:tn val="10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4" name="clap.wav"/>
                            </p:tgtEl>
                          </p:cMediaNode>
                        </p:audio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17" dur="indefinite" fill="hold" nodeType="afterGroup">
                              <p:stCondLst>
                                <p:cond evt="begin" delay="0">
                                  <p:tn val="16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5" name="camera.wav"/>
                            </p:tgtEl>
                          </p:cMediaNode>
                        </p:audio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22" dur="indefinite" fill="hold" nodeType="afterGroup">
                              <p:stCondLst>
                                <p:cond evt="begin" delay="0">
                                  <p:tn val="21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6" name="type.wav"/>
                            </p:tgtEl>
                          </p:cMediaNode>
                        </p:audio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27" dur="indefinite" fill="hold" nodeType="afterGroup">
                              <p:stCondLst>
                                <p:cond evt="begin" delay="0">
                                  <p:tn val="26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6" name="type.wav"/>
                            </p:tgtEl>
                          </p:cMediaNode>
                        </p:audio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32" dur="indefinite" fill="hold" nodeType="afterGroup">
                              <p:stCondLst>
                                <p:cond evt="begin" delay="0">
                                  <p:tn val="31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6" name="type.wav"/>
                            </p:tgtEl>
                          </p:cMediaNode>
                        </p:audio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37" dur="indefinite" fill="hold" nodeType="afterGroup">
                              <p:stCondLst>
                                <p:cond evt="begin" delay="0">
                                  <p:tn val="36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6" name="type.wav"/>
                            </p:tgtEl>
                          </p:cMediaNode>
                        </p:audio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4B4AC33-4E6C-4C5A-A54F-AF98DFB7FBA3}" type="slidenum">
              <a:rPr lang="en-GB" altLang="cs-CZ"/>
              <a:pPr/>
              <a:t>10</a:t>
            </a:fld>
            <a:endParaRPr lang="en-GB" altLang="cs-CZ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282575"/>
            <a:ext cx="7772400" cy="11430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Velká míčovna, Praha - Hrad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811963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4572000" cy="11430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lIns="92160" tIns="46080" rIns="92160" bIns="46080" anchor="ctr"/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      Stavby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352800" cy="4114800"/>
          </a:xfrm>
          <a:ln/>
        </p:spPr>
        <p:txBody>
          <a:bodyPr/>
          <a:lstStyle/>
          <a:p>
            <a:pPr marL="339725" indent="-339725">
              <a:lnSpc>
                <a:spcPct val="95000"/>
              </a:lnSpc>
              <a:spcBef>
                <a:spcPts val="700"/>
              </a:spcBef>
              <a:buClr>
                <a:srgbClr val="3366FF"/>
              </a:buClr>
              <a:buSzPct val="80000"/>
              <a:buFont typeface="Times New Roman" panose="02020603050405020304" pitchFamily="18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z="2800">
                <a:solidFill>
                  <a:srgbClr val="0066CC"/>
                </a:solidFill>
              </a:rPr>
              <a:t>Objevují se nové typy staveb – zámky.</a:t>
            </a:r>
          </a:p>
          <a:p>
            <a:pPr marL="339725" indent="-339725">
              <a:lnSpc>
                <a:spcPct val="95000"/>
              </a:lnSpc>
              <a:spcBef>
                <a:spcPts val="700"/>
              </a:spcBef>
              <a:buClr>
                <a:srgbClr val="3366FF"/>
              </a:buClr>
              <a:buSzPct val="80000"/>
              <a:buFont typeface="Times New Roman" panose="02020603050405020304" pitchFamily="18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z="2800">
                <a:solidFill>
                  <a:srgbClr val="0066CC"/>
                </a:solidFill>
              </a:rPr>
              <a:t>Staví se paláce, měšťanské domy, radnice, kostely.</a:t>
            </a:r>
          </a:p>
          <a:p>
            <a:pPr marL="339725" indent="-339725">
              <a:lnSpc>
                <a:spcPct val="95000"/>
              </a:lnSpc>
              <a:spcBef>
                <a:spcPts val="700"/>
              </a:spcBef>
              <a:buClr>
                <a:srgbClr val="3366FF"/>
              </a:buClr>
              <a:buSzPct val="80000"/>
              <a:buFont typeface="Times New Roman" panose="02020603050405020304" pitchFamily="18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z="2800">
                <a:solidFill>
                  <a:srgbClr val="0066CC"/>
                </a:solidFill>
              </a:rPr>
              <a:t>Zámek v Litomyšli je zapsán  do seznamu UNESCO.</a:t>
            </a: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6096000" y="1219200"/>
            <a:ext cx="21240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36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rgbClr val="FF0033"/>
                </a:solidFill>
                <a:latin typeface="Arial Black" panose="020B0A04020102020204" pitchFamily="34" charset="0"/>
              </a:rPr>
              <a:t>Litomyšl</a:t>
            </a: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4953000" y="4343400"/>
            <a:ext cx="29337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36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rgbClr val="FF0033"/>
                </a:solidFill>
                <a:latin typeface="Arial Black" panose="020B0A04020102020204" pitchFamily="34" charset="0"/>
              </a:rPr>
              <a:t>Častolovice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3810000" cy="2833688"/>
          </a:xfrm>
          <a:prstGeom prst="rect">
            <a:avLst/>
          </a:prstGeom>
          <a:noFill/>
          <a:ln w="5724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4162425" cy="2778125"/>
          </a:xfrm>
          <a:prstGeom prst="rect">
            <a:avLst/>
          </a:prstGeom>
          <a:noFill/>
          <a:ln w="5724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8192">
    <p:checker/>
    <p:sndAc>
      <p:stSnd>
        <p:snd r:embed="rId3" name="projctor.wav"/>
      </p:stSnd>
    </p:sndAc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8" dur="indefinite" fill="hold" nodeType="afterGroup">
                              <p:stCondLst>
                                <p:cond evt="begin" delay="0">
                                  <p:tn val="7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4" name="laser.wav"/>
                            </p:tgtEl>
                          </p:cMediaNode>
                        </p:audio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13" dur="indefinite" fill="hold" nodeType="afterGroup">
                              <p:stCondLst>
                                <p:cond evt="begin" delay="0">
                                  <p:tn val="12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4" name="laser.wav"/>
                            </p:tgtEl>
                          </p:cMediaNode>
                        </p:audio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19" dur="indefinite" fill="hold" nodeType="afterGroup">
                              <p:stCondLst>
                                <p:cond evt="begin" delay="0">
                                  <p:tn val="18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5" name="camera.wav"/>
                            </p:tgtEl>
                          </p:cMediaNode>
                        </p:audio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24" dur="indefinite" fill="hold" nodeType="afterGroup">
                              <p:stCondLst>
                                <p:cond evt="begin" delay="0">
                                  <p:tn val="23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4" name="laser.wav"/>
                            </p:tgtEl>
                          </p:cMediaNode>
                        </p:audio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30" dur="indefinite" fill="hold" nodeType="afterGroup">
                              <p:stCondLst>
                                <p:cond evt="begin" delay="0">
                                  <p:tn val="29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5" name="camera.wav"/>
                            </p:tgtEl>
                          </p:cMediaNode>
                        </p:audio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35" dur="indefinite" fill="hold" nodeType="afterGroup">
                              <p:stCondLst>
                                <p:cond evt="begin" delay="0">
                                  <p:tn val="34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6" name="type.wav"/>
                            </p:tgtEl>
                          </p:cMediaNode>
                        </p:audio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40" dur="indefinite" fill="hold" nodeType="afterGroup">
                              <p:stCondLst>
                                <p:cond evt="begin" delay="0">
                                  <p:tn val="39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6" name="type.wav"/>
                            </p:tgtEl>
                          </p:cMediaNode>
                        </p:audio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45" dur="indefinite" fill="hold" nodeType="afterGroup">
                              <p:stCondLst>
                                <p:cond evt="begin" delay="0">
                                  <p:tn val="44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6" name="type.wav"/>
                            </p:tgtEl>
                          </p:cMediaNode>
                        </p:audio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36513"/>
            <a:ext cx="7770812" cy="1344612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altLang="cs-CZ"/>
              <a:t>	</a:t>
            </a:r>
            <a:r>
              <a:rPr lang="en-GB" altLang="cs-CZ">
                <a:solidFill>
                  <a:srgbClr val="2323DC"/>
                </a:solidFill>
              </a:rPr>
              <a:t>Sochařství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3792538" cy="4100513"/>
          </a:xfrm>
          <a:ln/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Zobrazení krásy lidského těla</a:t>
            </a:r>
          </a:p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Michelangelo Buonarroti - David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2088"/>
            <a:ext cx="8229600" cy="1312862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anchor="ctr" anchorCtr="1"/>
          <a:lstStyle/>
          <a:p>
            <a:pPr>
              <a:lnSpc>
                <a:spcPct val="100000"/>
              </a:lnSpc>
              <a:buClr>
                <a:srgbClr val="CCECFF"/>
              </a:buClr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z="4000"/>
              <a:t>Socha Davida ve Florencii, Mojžíš</a:t>
            </a:r>
            <a:br>
              <a:rPr lang="en-GB" altLang="cs-CZ" sz="4000"/>
            </a:br>
            <a:r>
              <a:rPr lang="en-GB" altLang="cs-CZ" sz="4000"/>
              <a:t>M. Buonarotti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32766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00213"/>
            <a:ext cx="329882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lIns="92160" tIns="46080" rIns="92160" bIns="46080" anchor="ctr"/>
          <a:lstStyle/>
          <a:p>
            <a:pPr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altLang="cs-CZ"/>
              <a:t>			Italští malíři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79613"/>
            <a:ext cx="3810000" cy="5080000"/>
          </a:xfrm>
          <a:ln/>
        </p:spPr>
        <p:txBody>
          <a:bodyPr/>
          <a:lstStyle/>
          <a:p>
            <a:pPr>
              <a:lnSpc>
                <a:spcPct val="95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>
                <a:solidFill>
                  <a:srgbClr val="2323DC"/>
                </a:solidFill>
              </a:rPr>
              <a:t>Snaha o co nejvěrnější zobrazení skutečnosti (perspektiva).</a:t>
            </a:r>
          </a:p>
          <a:p>
            <a:pPr>
              <a:lnSpc>
                <a:spcPct val="95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>
                <a:solidFill>
                  <a:srgbClr val="2323DC"/>
                </a:solidFill>
              </a:rPr>
              <a:t>Hlavními centry Florencie, Benátky a Řím.</a:t>
            </a:r>
          </a:p>
          <a:p>
            <a:pPr algn="ctr">
              <a:lnSpc>
                <a:spcPct val="95000"/>
              </a:lnSpc>
              <a:spcBef>
                <a:spcPts val="700"/>
              </a:spcBef>
              <a:buClr>
                <a:srgbClr val="3366FF"/>
              </a:buClr>
              <a:buSzPct val="80000"/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>
                <a:solidFill>
                  <a:srgbClr val="2323DC"/>
                </a:solidFill>
              </a:rPr>
              <a:t>Sandro Botticelli</a:t>
            </a:r>
          </a:p>
          <a:p>
            <a:pPr algn="ctr">
              <a:lnSpc>
                <a:spcPct val="95000"/>
              </a:lnSpc>
              <a:spcBef>
                <a:spcPts val="700"/>
              </a:spcBef>
              <a:buClr>
                <a:srgbClr val="3366FF"/>
              </a:buClr>
              <a:buSzPct val="80000"/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>
                <a:solidFill>
                  <a:srgbClr val="2323DC"/>
                </a:solidFill>
              </a:rPr>
              <a:t>Leonardo da Vinci</a:t>
            </a:r>
          </a:p>
          <a:p>
            <a:pPr algn="ctr">
              <a:lnSpc>
                <a:spcPct val="95000"/>
              </a:lnSpc>
              <a:spcBef>
                <a:spcPts val="700"/>
              </a:spcBef>
              <a:buClr>
                <a:srgbClr val="3366FF"/>
              </a:buClr>
              <a:buSzPct val="80000"/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>
                <a:solidFill>
                  <a:srgbClr val="2323DC"/>
                </a:solidFill>
              </a:rPr>
              <a:t>Michelangelo Buonarotti</a:t>
            </a:r>
          </a:p>
          <a:p>
            <a:pPr algn="ctr">
              <a:lnSpc>
                <a:spcPct val="95000"/>
              </a:lnSpc>
              <a:spcBef>
                <a:spcPts val="700"/>
              </a:spcBef>
              <a:buClr>
                <a:srgbClr val="3366FF"/>
              </a:buClr>
              <a:buSzPct val="80000"/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>
                <a:solidFill>
                  <a:srgbClr val="2323DC"/>
                </a:solidFill>
              </a:rPr>
              <a:t>Tizian</a:t>
            </a:r>
          </a:p>
          <a:p>
            <a:pPr>
              <a:lnSpc>
                <a:spcPct val="95000"/>
              </a:lnSpc>
              <a:spcBef>
                <a:spcPts val="700"/>
              </a:spcBef>
              <a:buSzPct val="97000"/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800">
              <a:solidFill>
                <a:srgbClr val="2323DC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2190750" cy="3133725"/>
          </a:xfrm>
          <a:prstGeom prst="rect">
            <a:avLst/>
          </a:prstGeom>
          <a:noFill/>
          <a:ln w="5724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2667000"/>
            <a:ext cx="3597275" cy="3852863"/>
          </a:xfrm>
          <a:prstGeom prst="rect">
            <a:avLst/>
          </a:prstGeom>
          <a:noFill/>
          <a:ln w="5724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6553200" y="1295400"/>
            <a:ext cx="23336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36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rgbClr val="FF0033"/>
                </a:solidFill>
                <a:latin typeface="Arial Black" panose="020B0A04020102020204" pitchFamily="34" charset="0"/>
              </a:rPr>
              <a:t>Leonardo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5562600" y="4114800"/>
            <a:ext cx="150495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36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rgbClr val="FF0033"/>
                </a:solidFill>
                <a:latin typeface="Arial Black" panose="020B0A04020102020204" pitchFamily="34" charset="0"/>
              </a:rPr>
              <a:t>Tizian</a:t>
            </a:r>
          </a:p>
        </p:txBody>
      </p:sp>
    </p:spTree>
  </p:cSld>
  <p:clrMapOvr>
    <a:masterClrMapping/>
  </p:clrMapOvr>
  <p:transition spd="med" advTm="8192">
    <p:checker/>
    <p:sndAc>
      <p:stSnd>
        <p:snd r:embed="rId3" name="projctor.wav"/>
      </p:stSnd>
    </p:sndAc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8" dur="indefinite" fill="hold" nodeType="afterGroup">
                              <p:stCondLst>
                                <p:cond evt="begin" delay="0">
                                  <p:tn val="7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4" name="laser.wav"/>
                            </p:tgtEl>
                          </p:cMediaNode>
                        </p:audio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13" dur="indefinite" fill="hold" nodeType="afterGroup">
                              <p:stCondLst>
                                <p:cond evt="begin" delay="0">
                                  <p:tn val="12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4" name="laser.wav"/>
                            </p:tgtEl>
                          </p:cMediaNode>
                        </p:audio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20" dur="indefinite" fill="hold" nodeType="afterGroup">
                              <p:stCondLst>
                                <p:cond evt="begin" delay="0">
                                  <p:tn val="19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5" name="camera.wav"/>
                            </p:tgtEl>
                          </p:cMediaNode>
                        </p:audio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25" dur="indefinite" fill="hold" nodeType="afterGroup">
                              <p:stCondLst>
                                <p:cond evt="begin" delay="0">
                                  <p:tn val="24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4" name="laser.wav"/>
                            </p:tgtEl>
                          </p:cMediaNode>
                        </p:audio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#ppt_x+(cos(-2*pi*(1-$))*-#ppt_#ppt_x-sin(-2*pi*(1-$))*(1-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+(sin(-2*pi*(1-$))*-#ppt_#ppt_x+cos(-2*pi*(1-$))*(1-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34" dur="indefinite" fill="hold" nodeType="afterGroup">
                              <p:stCondLst>
                                <p:cond evt="begin" delay="0">
                                  <p:tn val="33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5" name="camera.wav"/>
                            </p:tgtEl>
                          </p:cMediaNode>
                        </p:audio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39" dur="indefinite" fill="hold" nodeType="afterGroup">
                              <p:stCondLst>
                                <p:cond evt="begin" delay="0">
                                  <p:tn val="38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6" name="type.wav"/>
                            </p:tgtEl>
                          </p:cMediaNode>
                        </p:audio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44" dur="indefinite" fill="hold" nodeType="afterGroup">
                              <p:stCondLst>
                                <p:cond evt="begin" delay="0">
                                  <p:tn val="43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6" name="type.wav"/>
                            </p:tgtEl>
                          </p:cMediaNode>
                        </p:audio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49" dur="indefinite" fill="hold" nodeType="afterGroup">
                              <p:stCondLst>
                                <p:cond evt="begin" delay="0">
                                  <p:tn val="48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6" name="type.wav"/>
                            </p:tgtEl>
                          </p:cMediaNode>
                        </p:audio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54" dur="indefinite" fill="hold" nodeType="afterGroup">
                              <p:stCondLst>
                                <p:cond evt="begin" delay="0">
                                  <p:tn val="53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6" name="type.wav"/>
                            </p:tgtEl>
                          </p:cMediaNode>
                        </p:audio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59" dur="indefinite" fill="hold" nodeType="afterGroup">
                              <p:stCondLst>
                                <p:cond evt="begin" delay="0">
                                  <p:tn val="58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6" name="type.wav"/>
                            </p:tgtEl>
                          </p:cMediaNode>
                        </p:audio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64" dur="indefinite" fill="hold" nodeType="afterGroup">
                              <p:stCondLst>
                                <p:cond evt="begin" delay="0">
                                  <p:tn val="63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6" name="type.wav"/>
                            </p:tgtEl>
                          </p:cMediaNode>
                        </p:audio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anchor="ctr" anchorCtr="1"/>
          <a:lstStyle/>
          <a:p>
            <a:pPr>
              <a:lnSpc>
                <a:spcPct val="100000"/>
              </a:lnSpc>
              <a:buClr>
                <a:srgbClr val="CCECFF"/>
              </a:buClr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Mona Lisa – Leonardo da Vinci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359092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3313113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192088"/>
            <a:ext cx="7067550" cy="1312862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anchor="ctr" anchorCtr="1"/>
          <a:lstStyle/>
          <a:p>
            <a:pPr>
              <a:lnSpc>
                <a:spcPct val="100000"/>
              </a:lnSpc>
              <a:buClr>
                <a:srgbClr val="CCECFF"/>
              </a:buClr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z="4000"/>
              <a:t>Poslední večeře Páně – Leonardo da Vinci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964612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77813"/>
            <a:ext cx="7786687" cy="1139825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anchor="ctr" anchorCtr="1"/>
          <a:lstStyle/>
          <a:p>
            <a:pPr>
              <a:lnSpc>
                <a:spcPct val="100000"/>
              </a:lnSpc>
              <a:buClr>
                <a:srgbClr val="CCECFF"/>
              </a:buClr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Sixtínská kaple – M. Buonarotti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68475"/>
            <a:ext cx="632777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D317929-AE0D-4717-9E9B-48F7F987C065}" type="slidenum">
              <a:rPr lang="en-GB" altLang="cs-CZ"/>
              <a:pPr/>
              <a:t>18</a:t>
            </a:fld>
            <a:endParaRPr lang="en-GB" altLang="cs-CZ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36513"/>
            <a:ext cx="7770812" cy="1344612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Renesanční literatura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3792538" cy="4100513"/>
          </a:xfrm>
          <a:ln/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V národním jazyce (ne latinsky)‏</a:t>
            </a:r>
          </a:p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Téma – člověk</a:t>
            </a:r>
          </a:p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Dante – Božská komedie</a:t>
            </a:r>
          </a:p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Boccaccio - Dekameron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anchor="ctr" anchorCtr="1"/>
          <a:lstStyle/>
          <a:p>
            <a:pPr>
              <a:lnSpc>
                <a:spcPct val="100000"/>
              </a:lnSpc>
              <a:buClr>
                <a:srgbClr val="CCECFF"/>
              </a:buClr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Objevy a vynálezy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20725" y="1619250"/>
            <a:ext cx="7967663" cy="4529138"/>
          </a:xfrm>
          <a:ln/>
        </p:spPr>
        <p:txBody>
          <a:bodyPr/>
          <a:lstStyle/>
          <a:p>
            <a:pPr>
              <a:lnSpc>
                <a:spcPct val="90000"/>
              </a:lnSpc>
              <a:buClr>
                <a:srgbClr val="99FF99"/>
              </a:buClr>
              <a:buSzPct val="8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>
                <a:cs typeface="Arial" panose="020B0604020202020204" pitchFamily="34" charset="0"/>
              </a:rPr>
              <a:t>1492 </a:t>
            </a:r>
            <a:r>
              <a:rPr lang="en-GB" altLang="cs-CZ" b="1">
                <a:cs typeface="Arial" panose="020B0604020202020204" pitchFamily="34" charset="0"/>
              </a:rPr>
              <a:t>Kryštof Kolumbus</a:t>
            </a:r>
            <a:r>
              <a:rPr lang="en-GB" altLang="cs-CZ">
                <a:cs typeface="Arial" panose="020B0604020202020204" pitchFamily="34" charset="0"/>
              </a:rPr>
              <a:t> objevil Ameriku</a:t>
            </a:r>
          </a:p>
          <a:p>
            <a:pPr>
              <a:lnSpc>
                <a:spcPct val="90000"/>
              </a:lnSpc>
              <a:buClr>
                <a:srgbClr val="99FF99"/>
              </a:buClr>
              <a:buSzPct val="8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b="1"/>
              <a:t>F. Magalh</a:t>
            </a:r>
            <a:r>
              <a:rPr lang="en-GB" altLang="cs-CZ" b="1">
                <a:cs typeface="Arial" panose="020B0604020202020204" pitchFamily="34" charset="0"/>
              </a:rPr>
              <a:t>ães</a:t>
            </a:r>
            <a:r>
              <a:rPr lang="en-GB" altLang="cs-CZ">
                <a:cs typeface="Arial" panose="020B0604020202020204" pitchFamily="34" charset="0"/>
              </a:rPr>
              <a:t> obeplul zeměkouli</a:t>
            </a:r>
          </a:p>
          <a:p>
            <a:pPr>
              <a:lnSpc>
                <a:spcPct val="90000"/>
              </a:lnSpc>
              <a:buClr>
                <a:srgbClr val="99FF99"/>
              </a:buClr>
              <a:buSzPct val="8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>
                <a:cs typeface="Arial" panose="020B0604020202020204" pitchFamily="34" charset="0"/>
              </a:rPr>
              <a:t>1450 </a:t>
            </a:r>
            <a:r>
              <a:rPr lang="en-GB" altLang="cs-CZ" b="1">
                <a:cs typeface="Arial" panose="020B0604020202020204" pitchFamily="34" charset="0"/>
              </a:rPr>
              <a:t>J. Guttenberg</a:t>
            </a:r>
            <a:r>
              <a:rPr lang="en-GB" altLang="cs-CZ">
                <a:cs typeface="Arial" panose="020B0604020202020204" pitchFamily="34" charset="0"/>
              </a:rPr>
              <a:t> vynalezl knihtisk</a:t>
            </a:r>
          </a:p>
          <a:p>
            <a:pPr>
              <a:lnSpc>
                <a:spcPct val="90000"/>
              </a:lnSpc>
              <a:buClr>
                <a:srgbClr val="99FF99"/>
              </a:buClr>
              <a:buSzPct val="8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b="1">
                <a:cs typeface="Arial" panose="020B0604020202020204" pitchFamily="34" charset="0"/>
              </a:rPr>
              <a:t>G. Galilei</a:t>
            </a:r>
            <a:r>
              <a:rPr lang="en-GB" altLang="cs-CZ">
                <a:cs typeface="Arial" panose="020B0604020202020204" pitchFamily="34" charset="0"/>
              </a:rPr>
              <a:t> – sestrojil čočku do dalekohledu</a:t>
            </a:r>
          </a:p>
          <a:p>
            <a:pPr>
              <a:lnSpc>
                <a:spcPct val="90000"/>
              </a:lnSpc>
              <a:buClr>
                <a:srgbClr val="99FF99"/>
              </a:buClr>
              <a:buSzPct val="8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b="1">
                <a:cs typeface="Arial" panose="020B0604020202020204" pitchFamily="34" charset="0"/>
              </a:rPr>
              <a:t>M. Koperník</a:t>
            </a:r>
            <a:r>
              <a:rPr lang="en-GB" altLang="cs-CZ">
                <a:cs typeface="Arial" panose="020B0604020202020204" pitchFamily="34" charset="0"/>
              </a:rPr>
              <a:t> – významný polský astronom. Odmítal názor, že Země je středem vesmíru.</a:t>
            </a:r>
          </a:p>
          <a:p>
            <a:pPr>
              <a:lnSpc>
                <a:spcPct val="90000"/>
              </a:lnSpc>
              <a:buClr>
                <a:srgbClr val="99FF99"/>
              </a:buClr>
              <a:buSzPct val="8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b="1">
                <a:cs typeface="Arial" panose="020B0604020202020204" pitchFamily="34" charset="0"/>
              </a:rPr>
              <a:t>G. Bruno</a:t>
            </a:r>
            <a:r>
              <a:rPr lang="en-GB" altLang="cs-CZ">
                <a:cs typeface="Arial" panose="020B0604020202020204" pitchFamily="34" charset="0"/>
              </a:rPr>
              <a:t> – astronom, matematik, básník. Za své názory byl upálen.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36513"/>
            <a:ext cx="7770812" cy="1344612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>
                <a:solidFill>
                  <a:srgbClr val="2323DC"/>
                </a:solidFill>
              </a:rPr>
              <a:t>Humanismus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3792538" cy="4100513"/>
          </a:xfrm>
          <a:ln/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Myšlenkový směr</a:t>
            </a:r>
          </a:p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Zaměřen na člověka (dokonalost, užít si pozemského života)‏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anchor="ctr" anchorCtr="1"/>
          <a:lstStyle/>
          <a:p>
            <a:pPr>
              <a:lnSpc>
                <a:spcPct val="100000"/>
              </a:lnSpc>
              <a:buClr>
                <a:srgbClr val="CCECFF"/>
              </a:buClr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Kolumbus a Galilei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14500"/>
            <a:ext cx="3527425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390900" cy="42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anchor="ctr" anchorCtr="1"/>
          <a:lstStyle/>
          <a:p>
            <a:pPr>
              <a:lnSpc>
                <a:spcPct val="100000"/>
              </a:lnSpc>
              <a:buClr>
                <a:srgbClr val="CCECFF"/>
              </a:buClr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Objevy a vynálezy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339725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313"/>
            <a:ext cx="368617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27000"/>
            <a:ext cx="5791200" cy="136525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lIns="92160" tIns="46080" rIns="92160" bIns="4608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u="sng"/>
              <a:t>Rudolfínská Praha</a:t>
            </a:r>
            <a:br>
              <a:rPr lang="en-GB" altLang="cs-CZ" u="sng"/>
            </a:br>
            <a:r>
              <a:rPr lang="en-GB" altLang="cs-CZ"/>
              <a:t>věda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810000" cy="4114800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>
                <a:solidFill>
                  <a:srgbClr val="333366"/>
                </a:solidFill>
              </a:rPr>
              <a:t>Na císařském dvoře působili také přední vědci – například astronomové Tycho Brahe a Johannes Kepler.</a:t>
            </a:r>
          </a:p>
          <a:p>
            <a:pPr>
              <a:lnSpc>
                <a:spcPct val="9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>
                <a:solidFill>
                  <a:srgbClr val="333366"/>
                </a:solidFill>
              </a:rPr>
              <a:t>Žili zde ale také četní podvodníci (magistr Kelley), alchymisté a hvězdopravci.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04800"/>
            <a:ext cx="2776537" cy="3886200"/>
          </a:xfrm>
          <a:prstGeom prst="rect">
            <a:avLst/>
          </a:prstGeom>
          <a:noFill/>
          <a:ln w="5724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2892425" cy="3733800"/>
          </a:xfrm>
          <a:prstGeom prst="rect">
            <a:avLst/>
          </a:prstGeom>
          <a:noFill/>
          <a:ln w="5724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6934200" y="1447800"/>
            <a:ext cx="146685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36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rgbClr val="FF0033"/>
                </a:solidFill>
                <a:latin typeface="Arial Black" panose="020B0A04020102020204" pitchFamily="34" charset="0"/>
              </a:rPr>
              <a:t>Brahe</a:t>
            </a:r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5334000" y="3810000"/>
            <a:ext cx="16478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36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rgbClr val="FF0033"/>
                </a:solidFill>
                <a:latin typeface="Arial Black" panose="020B0A04020102020204" pitchFamily="34" charset="0"/>
              </a:rPr>
              <a:t>Kepler</a:t>
            </a:r>
          </a:p>
        </p:txBody>
      </p:sp>
    </p:spTree>
  </p:cSld>
  <p:clrMapOvr>
    <a:masterClrMapping/>
  </p:clrMapOvr>
  <p:transition spd="med" advTm="8192">
    <p:checker/>
    <p:sndAc>
      <p:stSnd>
        <p:snd r:embed="rId3" name="projctor.wav"/>
      </p:stSnd>
    </p:sndAc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9" dur="indefinite" fill="hold" nodeType="afterGroup">
                              <p:stCondLst>
                                <p:cond evt="begin" delay="0">
                                  <p:tn val="8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4" name="laser.wav"/>
                            </p:tgtEl>
                          </p:cMediaNode>
                        </p:audio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14" dur="indefinite" fill="hold" nodeType="afterGroup">
                              <p:stCondLst>
                                <p:cond evt="begin" delay="0">
                                  <p:tn val="13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4" name="laser.wav"/>
                            </p:tgtEl>
                          </p:cMediaNode>
                        </p:audio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21" dur="indefinite" fill="hold" nodeType="afterGroup">
                              <p:stCondLst>
                                <p:cond evt="begin" delay="0">
                                  <p:tn val="20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5" name="camera.wav"/>
                            </p:tgtEl>
                          </p:cMediaNode>
                        </p:audio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26" dur="indefinite" fill="hold" nodeType="afterGroup">
                              <p:stCondLst>
                                <p:cond evt="begin" delay="0">
                                  <p:tn val="25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4" name="laser.wav"/>
                            </p:tgtEl>
                          </p:cMediaNode>
                        </p:audio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33" dur="indefinite" fill="hold" nodeType="afterGroup">
                              <p:stCondLst>
                                <p:cond evt="begin" delay="0">
                                  <p:tn val="32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5" name="camera.wav"/>
                            </p:tgtEl>
                          </p:cMediaNode>
                        </p:audio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38" dur="indefinite" fill="hold" nodeType="afterGroup">
                              <p:stCondLst>
                                <p:cond evt="begin" delay="0">
                                  <p:tn val="37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6" name="type.wav"/>
                            </p:tgtEl>
                          </p:cMediaNode>
                        </p:audio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audio>
                          <p:cMediaNode vol="100000">
                            <p:cTn id="43" dur="indefinite" fill="hold" nodeType="afterGroup">
                              <p:stCondLst>
                                <p:cond evt="begin" delay="0">
                                  <p:tn val="42"/>
                                </p:cond>
                              </p:stCondLst>
                              <p:endCondLst>
                                <p:cond evt="onStopAudio" delay="0"/>
                              </p:endCondLst>
                            </p:cTn>
                            <p:tgtEl>
                              <p:sndTgt r:embed="rId6" name="type.wav"/>
                            </p:tgtEl>
                          </p:cMediaNode>
                        </p:audio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47D42E0-D64D-489A-8DC3-6CE1593BEDED}" type="slidenum">
              <a:rPr lang="en-GB" altLang="cs-CZ"/>
              <a:pPr/>
              <a:t>23</a:t>
            </a:fld>
            <a:endParaRPr lang="en-GB" altLang="cs-CZ"/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282575"/>
            <a:ext cx="7772400" cy="11430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Krátký test znalostí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3810000" cy="4625975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 u každé otázky vám budou nabídnuty čtyři možnosti odpovědí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jen jedna odpověď je správná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poznamenej si číslo otázky a písmeno správné odpovědi, např. 4a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80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19413"/>
            <a:ext cx="3810000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C63A272-18B5-4ADF-BA22-41E4B1F0B3B2}" type="slidenum">
              <a:rPr lang="en-GB" altLang="cs-CZ"/>
              <a:pPr/>
              <a:t>24</a:t>
            </a:fld>
            <a:endParaRPr lang="en-GB" altLang="cs-CZ"/>
          </a:p>
        </p:txBody>
      </p:sp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282575"/>
            <a:ext cx="7772400" cy="11430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1. Co je na obrázku ?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38100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A rotunda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B bazilika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C letohrádek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D katedrála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1905000"/>
            <a:ext cx="303053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CE27923-97B9-46B2-A71A-0FEA87C51B1F}" type="slidenum">
              <a:rPr lang="en-GB" altLang="cs-CZ"/>
              <a:pPr/>
              <a:t>25</a:t>
            </a:fld>
            <a:endParaRPr lang="en-GB" altLang="cs-CZ"/>
          </a:p>
        </p:txBody>
      </p:sp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282575"/>
            <a:ext cx="7772400" cy="11430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2. Co je na obrázku ?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38100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A rotunda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B bazilika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C letohrádek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D katedrála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905000"/>
            <a:ext cx="33940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2EEF91-F3C7-4D78-8A29-35C727E56874}" type="slidenum">
              <a:rPr lang="en-GB" altLang="cs-CZ"/>
              <a:pPr/>
              <a:t>26</a:t>
            </a:fld>
            <a:endParaRPr lang="en-GB" altLang="cs-CZ"/>
          </a:p>
        </p:txBody>
      </p:sp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282575"/>
            <a:ext cx="7772400" cy="11430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3. Co je na obrázku ?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38100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A rotunda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B bazilika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C letohrádek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D katedrála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905000"/>
            <a:ext cx="264636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0499F98-ABC2-4556-9057-71AA218F362D}" type="slidenum">
              <a:rPr lang="en-GB" altLang="cs-CZ"/>
              <a:pPr/>
              <a:t>27</a:t>
            </a:fld>
            <a:endParaRPr lang="en-GB" altLang="cs-CZ"/>
          </a:p>
        </p:txBody>
      </p:sp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282575"/>
            <a:ext cx="7772400" cy="11430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4. Co je na obrázku ?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38100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A rotunda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B bazilika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C letohrádek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D katedrála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70188"/>
            <a:ext cx="3810000" cy="24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1AC0231-E6CD-4E02-81E1-073DB6B91E9B}" type="slidenum">
              <a:rPr lang="en-GB" altLang="cs-CZ"/>
              <a:pPr/>
              <a:t>28</a:t>
            </a:fld>
            <a:endParaRPr lang="en-GB" altLang="cs-CZ"/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282575"/>
            <a:ext cx="7772400" cy="11430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5. Románská bazilika je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7724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A románský kostel s obdélníkovým půdorysem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B románský kostel s kruhovým půdorysem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C vchod do chrámu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D veřejná budova – sídlo soudu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0981245-00BD-4C25-BBAC-3727896AB272}" type="slidenum">
              <a:rPr lang="en-GB" altLang="cs-CZ"/>
              <a:pPr/>
              <a:t>29</a:t>
            </a:fld>
            <a:endParaRPr lang="en-GB" altLang="cs-CZ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-7938"/>
            <a:ext cx="7772400" cy="1435101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6. Románský sloh se snaží napodobit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7724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A architekturu Arabů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B lidové stavby Rumunů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C architekturu Říma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D architekturu Anglů a Sasů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448BDFA-1104-43C9-B0A5-D7F252544B1B}" type="slidenum">
              <a:rPr lang="en-GB" altLang="cs-CZ"/>
              <a:pPr/>
              <a:t>3</a:t>
            </a:fld>
            <a:endParaRPr lang="en-GB" altLang="cs-CZ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282575"/>
            <a:ext cx="7772400" cy="11430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charakteristické znaky slohu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7724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nízké, dlouhé stavby – převládá horizontální směr 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široká pravoúhlá okna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půlkruhové oblouky a klenby, kopule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světlé prostorné sály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výzdoba podle antických vzorů – sloupy, arkády, římsy, omítnuté zdi zdobené sgrafity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stavby často spojené s přírodou – salla terena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8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0A0407E-1249-45F4-8D77-16C7FF8E838E}" type="slidenum">
              <a:rPr lang="en-GB" altLang="cs-CZ"/>
              <a:pPr/>
              <a:t>30</a:t>
            </a:fld>
            <a:endParaRPr lang="en-GB" altLang="cs-CZ"/>
          </a:p>
        </p:txBody>
      </p:sp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-7938"/>
            <a:ext cx="7772400" cy="1435101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7. Románské stavby se nejčastěji stavěly 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7724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A z hrázděného zdiva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B ze dřeva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C z hrubě opracovaného kamene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D z pálených cihel, stavby se neomítaly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5496128-B5BF-422E-B9B3-1247A60AF12E}" type="slidenum">
              <a:rPr lang="en-GB" altLang="cs-CZ"/>
              <a:pPr/>
              <a:t>31</a:t>
            </a:fld>
            <a:endParaRPr lang="en-GB" altLang="cs-CZ"/>
          </a:p>
        </p:txBody>
      </p:sp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282575"/>
            <a:ext cx="7772400" cy="11430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8. Románský sloh se rozšířil  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7724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A v jižní Evropě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B na územích ovládaných Byzancí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C v západní a střední Evropě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D v celé Evropě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0F4411-3DCC-4E43-9B47-11255849B1B2}" type="slidenum">
              <a:rPr lang="en-GB" altLang="cs-CZ"/>
              <a:pPr/>
              <a:t>32</a:t>
            </a:fld>
            <a:endParaRPr lang="en-GB" altLang="cs-CZ"/>
          </a:p>
        </p:txBody>
      </p:sp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282575"/>
            <a:ext cx="7772400" cy="11430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9. Renesanční sloh vznikl  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7724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A ve východní  Evropě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B v Orientu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C ve Francii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D v Itálii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F2D82A2-B972-4B58-8EBE-4B1099D1E564}" type="slidenum">
              <a:rPr lang="en-GB" altLang="cs-CZ"/>
              <a:pPr/>
              <a:t>33</a:t>
            </a:fld>
            <a:endParaRPr lang="en-GB" altLang="cs-CZ"/>
          </a:p>
        </p:txBody>
      </p:sp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-7938"/>
            <a:ext cx="7772400" cy="1435101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10. Kdy se u nás stavělo v románském slohu?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7724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A v 6. – 10. století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B v 10. – 13. století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C před příchodem Slovanů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D v 13. – 16. století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FA71495-18CF-457A-BDB2-769FD44FF924}" type="slidenum">
              <a:rPr lang="en-GB" altLang="cs-CZ"/>
              <a:pPr/>
              <a:t>34</a:t>
            </a:fld>
            <a:endParaRPr lang="en-GB" altLang="cs-CZ"/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-7938"/>
            <a:ext cx="7772400" cy="1435101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11. Kdy se u nás stavělo v renesančním slohu?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7724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A v 6. – 10. století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B v 10. – 13. století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C v 16. – 18. století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D v 13. – 16. století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C9C8763-10A0-4982-898D-7887263765E8}" type="slidenum">
              <a:rPr lang="en-GB" altLang="cs-CZ"/>
              <a:pPr/>
              <a:t>35</a:t>
            </a:fld>
            <a:endParaRPr lang="en-GB" altLang="cs-CZ"/>
          </a:p>
        </p:txBody>
      </p:sp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-7938"/>
            <a:ext cx="7772400" cy="1435101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12. Kdy se u nás stavělo v gotickém slohu?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7724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A v 6. – 10. století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B v 10. – 13. století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C před příchodem Slovanů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D v 13. – 16. století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537743C-B331-4DC6-8A13-38FA4D4FBB6D}" type="slidenum">
              <a:rPr lang="en-GB" altLang="cs-CZ"/>
              <a:pPr/>
              <a:t>36</a:t>
            </a:fld>
            <a:endParaRPr lang="en-GB" altLang="cs-CZ"/>
          </a:p>
        </p:txBody>
      </p:sp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-7938"/>
            <a:ext cx="7772400" cy="1435101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13. V rotundě sv. Kateřiny ve Znojmě najdeme nástěnné malby 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7724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A s výjevy z antické mytologie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B s výjevy z Bible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C s výjevy z národních pověstí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D s výjevy z bojů s Avary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46CE554-77F1-42B1-A504-24046C093CFB}" type="slidenum">
              <a:rPr lang="en-GB" altLang="cs-CZ"/>
              <a:pPr/>
              <a:t>37</a:t>
            </a:fld>
            <a:endParaRPr lang="en-GB" altLang="cs-CZ"/>
          </a:p>
        </p:txBody>
      </p:sp>
      <p:sp>
        <p:nvSpPr>
          <p:cNvPr id="409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282575"/>
            <a:ext cx="7772400" cy="11430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14. Na obrázku je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7724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A rotunda na Vyšehradě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B bazilika z Pražského hradu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C rotunda na Řípu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D rotunda ve Znojmě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3581400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#ppt_#ppt_x+(cos(-2*pi*(1-$))*-#ppt_#ppt_#ppt_x-sin(-2*pi*(1-$))*(1-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y+(sin(-2*pi*(1-$))*-#ppt_#ppt_#ppt_x+cos(-2*pi*(1-$))*(1-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8898927-C274-442E-98FA-9A72CC3E686A}" type="slidenum">
              <a:rPr lang="en-GB" altLang="cs-CZ"/>
              <a:pPr/>
              <a:t>38</a:t>
            </a:fld>
            <a:endParaRPr lang="en-GB" altLang="cs-CZ"/>
          </a:p>
        </p:txBody>
      </p:sp>
      <p:sp>
        <p:nvSpPr>
          <p:cNvPr id="419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282575"/>
            <a:ext cx="7772400" cy="11430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15. Na obrázku je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7724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A rotunda na Vyšehradě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B bazilika z Pražského hradu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C rotunda na Řípu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D rotunda ve Znojmě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16541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#ppt_#ppt_x+(cos(-2*pi*(1-$))*-#ppt_#ppt_#ppt_x-sin(-2*pi*(1-$))*(1-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y+(sin(-2*pi*(1-$))*-#ppt_#ppt_#ppt_x+cos(-2*pi*(1-$))*(1-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DD67938-9DE8-44C5-A43A-A5F324A86DAD}" type="slidenum">
              <a:rPr lang="en-GB" altLang="cs-CZ"/>
              <a:pPr/>
              <a:t>39</a:t>
            </a:fld>
            <a:endParaRPr lang="en-GB" altLang="cs-CZ"/>
          </a:p>
        </p:txBody>
      </p:sp>
      <p:sp>
        <p:nvSpPr>
          <p:cNvPr id="430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-7938"/>
            <a:ext cx="7772400" cy="1435101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16. Který stavební prvek je na obrázku ?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38100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A lomený oblouk 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B křížová klenba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C půlkruhový oblouk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D freska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09775"/>
            <a:ext cx="31242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A07A758-E2DD-4BC6-AB62-9D1D4D8B7C37}" type="slidenum">
              <a:rPr lang="en-GB" altLang="cs-CZ"/>
              <a:pPr/>
              <a:t>4</a:t>
            </a:fld>
            <a:endParaRPr lang="en-GB" altLang="cs-CZ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282575"/>
            <a:ext cx="7772400" cy="11430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charakteristické stavební prvky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62000" y="57150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en-GB" altLang="cs-CZ"/>
              <a:t>figurální sgrafita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410200" y="5562600"/>
            <a:ext cx="3200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en-GB" altLang="cs-CZ"/>
              <a:t>arkády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40640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2482850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3D6F5DB-FC0D-4944-8EA6-5ED2A99AFE1A}" type="slidenum">
              <a:rPr lang="en-GB" altLang="cs-CZ"/>
              <a:pPr/>
              <a:t>40</a:t>
            </a:fld>
            <a:endParaRPr lang="en-GB" altLang="cs-CZ"/>
          </a:p>
        </p:txBody>
      </p:sp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-7938"/>
            <a:ext cx="7772400" cy="1435101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17. Který stavební prvek je na obrázku ?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38100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A lomený oblouk 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B křížová klenba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C půlkruhový oblouk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D portál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47950"/>
            <a:ext cx="3810000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246F3DB-5F66-48C4-8116-D965CB47931A}" type="slidenum">
              <a:rPr lang="en-GB" altLang="cs-CZ"/>
              <a:pPr/>
              <a:t>41</a:t>
            </a:fld>
            <a:endParaRPr lang="en-GB" altLang="cs-CZ"/>
          </a:p>
        </p:txBody>
      </p:sp>
      <p:sp>
        <p:nvSpPr>
          <p:cNvPr id="450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282575"/>
            <a:ext cx="7772400" cy="11430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18. Co je na obrázku ?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38100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A románská stavba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B gotická stavba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C renesanční stavba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D barokní stavba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55888"/>
            <a:ext cx="3810000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D586145-F5CB-4675-8359-6BA46DCA54CC}" type="slidenum">
              <a:rPr lang="en-GB" altLang="cs-CZ"/>
              <a:pPr/>
              <a:t>42</a:t>
            </a:fld>
            <a:endParaRPr lang="en-GB" altLang="cs-CZ"/>
          </a:p>
        </p:txBody>
      </p:sp>
      <p:sp>
        <p:nvSpPr>
          <p:cNvPr id="460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-7938"/>
            <a:ext cx="7772400" cy="1435101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19. Který stavební prvek je na obrázku ?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38100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A mozaikové okna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B křížová klenba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C půlkruhový oblouk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D portál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1905000"/>
            <a:ext cx="312896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E913BB6-078E-41E9-BFD5-B9D02D1D2F91}" type="slidenum">
              <a:rPr lang="en-GB" altLang="cs-CZ"/>
              <a:pPr/>
              <a:t>43</a:t>
            </a:fld>
            <a:endParaRPr lang="en-GB" altLang="cs-CZ"/>
          </a:p>
        </p:txBody>
      </p:sp>
      <p:sp>
        <p:nvSpPr>
          <p:cNvPr id="471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-7938"/>
            <a:ext cx="7772400" cy="1435101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20. Který stavební prvek je na obrázku ?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38100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A lomený oblouk 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B arkády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C půlkruhový oblouk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D portál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1905000"/>
            <a:ext cx="28162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D55B757-EC8C-42AE-BDC6-4C360B3A2EA7}" type="slidenum">
              <a:rPr lang="en-GB" altLang="cs-CZ"/>
              <a:pPr/>
              <a:t>44</a:t>
            </a:fld>
            <a:endParaRPr lang="en-GB" altLang="cs-CZ"/>
          </a:p>
        </p:txBody>
      </p:sp>
      <p:sp>
        <p:nvSpPr>
          <p:cNvPr id="481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282575"/>
            <a:ext cx="7772400" cy="11430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21. Gotický sloh vznikl  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7724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A ve východní  Evropě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B v Orientu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C ve Francii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D v Itálii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593C11A-8D16-4F89-AFC9-CB7B2317B517}" type="slidenum">
              <a:rPr lang="en-GB" altLang="cs-CZ"/>
              <a:pPr/>
              <a:t>45</a:t>
            </a:fld>
            <a:endParaRPr lang="en-GB" altLang="cs-CZ"/>
          </a:p>
        </p:txBody>
      </p:sp>
      <p:sp>
        <p:nvSpPr>
          <p:cNvPr id="491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-7938"/>
            <a:ext cx="7772400" cy="1435101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22. Který stavební prvek je na obrázku ?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38100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A arkády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B freska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C psaníčková sgrafita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D portál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35250"/>
            <a:ext cx="38100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9ED26C-5E4A-44F3-8644-214A6B5FCC49}" type="slidenum">
              <a:rPr lang="en-GB" altLang="cs-CZ"/>
              <a:pPr/>
              <a:t>46</a:t>
            </a:fld>
            <a:endParaRPr lang="en-GB" altLang="cs-CZ"/>
          </a:p>
        </p:txBody>
      </p:sp>
      <p:sp>
        <p:nvSpPr>
          <p:cNvPr id="501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282575"/>
            <a:ext cx="7772400" cy="11430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Správné odpověd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4495800" cy="464185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r>
              <a:rPr lang="en-GB" altLang="cs-CZ" sz="2800"/>
              <a:t>1.a			8.c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r>
              <a:rPr lang="en-GB" altLang="cs-CZ" sz="2800"/>
              <a:t>2.b			9.a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r>
              <a:rPr lang="en-GB" altLang="cs-CZ" sz="2800"/>
              <a:t>3.d			10.b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r>
              <a:rPr lang="en-GB" altLang="cs-CZ" sz="2800"/>
              <a:t>4.c			11.c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r>
              <a:rPr lang="en-GB" altLang="cs-CZ" sz="2800"/>
              <a:t>5.a			12.a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r>
              <a:rPr lang="en-GB" altLang="cs-CZ" sz="2800"/>
              <a:t>6.c			13.c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r>
              <a:rPr lang="en-GB" altLang="cs-CZ" sz="2800"/>
              <a:t>7.c			14.c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r>
              <a:rPr lang="en-GB" altLang="cs-CZ" sz="2800"/>
              <a:t>8.c			15.b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endParaRPr lang="en-GB" altLang="cs-CZ" sz="280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0" y="1905000"/>
            <a:ext cx="27432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16.c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17.a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18.c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19.a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20.b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21.c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22.c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4161908-B07E-40D6-8567-5A4631EC7564}" type="slidenum">
              <a:rPr lang="en-GB" altLang="cs-CZ"/>
              <a:pPr/>
              <a:t>47</a:t>
            </a:fld>
            <a:endParaRPr lang="en-GB" altLang="cs-CZ"/>
          </a:p>
        </p:txBody>
      </p:sp>
      <p:sp>
        <p:nvSpPr>
          <p:cNvPr id="512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282575"/>
            <a:ext cx="7772400" cy="11430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Vyhodnocení testu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7724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Tvé hodnocení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>
                <a:solidFill>
                  <a:srgbClr val="FF0000"/>
                </a:solidFill>
              </a:rPr>
              <a:t>22 – 18 bodů:</a:t>
            </a:r>
            <a:r>
              <a:rPr lang="en-GB" altLang="cs-CZ" sz="2800"/>
              <a:t> 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Tvé znalosti jsou výborné. Blahopřejeme!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>
                <a:solidFill>
                  <a:srgbClr val="FF0000"/>
                </a:solidFill>
              </a:rPr>
              <a:t>17 – 11 bodů: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Není to špatné, ale šlo by to i lépe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>
                <a:solidFill>
                  <a:srgbClr val="FF0000"/>
                </a:solidFill>
              </a:rPr>
              <a:t>10 – 0 bodů: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Tvé znalosti nejsou nejlepší,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800"/>
              <a:t> zkus to ještě jednou</a:t>
            </a:r>
          </a:p>
        </p:txBody>
      </p:sp>
      <p:sp>
        <p:nvSpPr>
          <p:cNvPr id="51203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3600" y="5638800"/>
            <a:ext cx="838200" cy="609600"/>
          </a:xfrm>
          <a:prstGeom prst="actionButtonInformation">
            <a:avLst/>
          </a:prstGeom>
          <a:solidFill>
            <a:srgbClr val="CC6600"/>
          </a:solidFill>
          <a:ln w="9360">
            <a:solidFill>
              <a:srgbClr val="00264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#ppt_#ppt_x+(cos(-2*pi*(1-$))*-#ppt_#ppt_#ppt_x-sin(-2*pi*(1-$))*(1-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y+(sin(-2*pi*(1-$))*-#ppt_#ppt_#ppt_x+cos(-2*pi*(1-$))*(1-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0CE6454-64FF-4E0D-9550-06B19E877BFE}" type="slidenum">
              <a:rPr lang="en-GB" altLang="cs-CZ"/>
              <a:pPr/>
              <a:t>5</a:t>
            </a:fld>
            <a:endParaRPr lang="en-GB" altLang="cs-CZ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282575"/>
            <a:ext cx="7772400" cy="11430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charakteristické stavební prvky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2000" y="57150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en-GB" altLang="cs-CZ"/>
              <a:t>psaníčková sgrafita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029200" y="4953000"/>
            <a:ext cx="3200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en-GB" altLang="cs-CZ"/>
              <a:t>salla terena ve Valdštejnské zahradě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34290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288925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A761668-2EE3-4E63-83D3-6B578DF2CAF3}" type="slidenum">
              <a:rPr lang="en-GB" altLang="cs-CZ"/>
              <a:pPr/>
              <a:t>6</a:t>
            </a:fld>
            <a:endParaRPr lang="en-GB" altLang="cs-CZ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282575"/>
            <a:ext cx="7772400" cy="11430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typy staveb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4267200" cy="46037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zámky a paláce šlechty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/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/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/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letohrádky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jízdárny, míčovny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19600"/>
            <a:ext cx="260985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249488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1698625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#ppt_#ppt_x+(cos(-2*pi*(1-$))*-#ppt_#ppt_#ppt_x-sin(-2*pi*(1-$))*(1-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y+(sin(-2*pi*(1-$))*-#ppt_#ppt_#ppt_x+cos(-2*pi*(1-$))*(1-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#ppt_#ppt_x+(cos(-2*pi*(1-$))*-#ppt_#ppt_#ppt_x-sin(-2*pi*(1-$))*(1-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y+(sin(-2*pi*(1-$))*-#ppt_#ppt_#ppt_x+cos(-2*pi*(1-$))*(1-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#ppt_#ppt_x+(cos(-2*pi*(1-$))*-#ppt_#ppt_#ppt_x-sin(-2*pi*(1-$))*(1-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y+(sin(-2*pi*(1-$))*-#ppt_#ppt_#ppt_x+cos(-2*pi*(1-$))*(1-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3EB8496-C55D-4D79-AE35-3B080F6C2199}" type="slidenum">
              <a:rPr lang="en-GB" altLang="cs-CZ"/>
              <a:pPr/>
              <a:t>7</a:t>
            </a:fld>
            <a:endParaRPr lang="en-GB" altLang="cs-CZ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282575"/>
            <a:ext cx="7772400" cy="11430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typy staveb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4267200" cy="4191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radnice s vysokou věží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/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měšťanské domy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1905000"/>
            <a:ext cx="301783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28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#ppt_#ppt_x+(cos(-2*pi*(1-$))*-#ppt_#ppt_#ppt_x-sin(-2*pi*(1-$))*(1-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y+(sin(-2*pi*(1-$))*-#ppt_#ppt_#ppt_x+cos(-2*pi*(1-$))*(1-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#ppt_#ppt_x+(cos(-2*pi*(1-$))*-#ppt_#ppt_#ppt_x-sin(-2*pi*(1-$))*(1-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y+(sin(-2*pi*(1-$))*-#ppt_#ppt_#ppt_x+cos(-2*pi*(1-$))*(1-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8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5B24CFB-B883-4B47-A49C-2EAA06B0CE7A}" type="slidenum">
              <a:rPr lang="en-GB" altLang="cs-CZ"/>
              <a:pPr/>
              <a:t>8</a:t>
            </a:fld>
            <a:endParaRPr lang="en-GB" altLang="cs-CZ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066800" y="790575"/>
            <a:ext cx="77724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333333"/>
              </a:buClr>
            </a:pPr>
            <a:r>
              <a:rPr lang="en-GB" altLang="cs-CZ" sz="4400">
                <a:solidFill>
                  <a:srgbClr val="333333"/>
                </a:solidFill>
              </a:rPr>
              <a:t>Letohrádek královny Anny – Belveder, zahrady Pražského hradu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43200"/>
            <a:ext cx="5118100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17065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5800" y="5334000"/>
            <a:ext cx="2057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en-GB" altLang="cs-CZ"/>
              <a:t>zpívající fontána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altLang="cs-CZ"/>
              <a:t>11.5.2008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cs-CZ"/>
              <a:t>Ivana Přichystalová, ZŠ Svitávka</a:t>
            </a: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48D5848-D82E-4A87-B242-1BBC4107C464}" type="slidenum">
              <a:rPr lang="en-GB" altLang="cs-CZ"/>
              <a:pPr/>
              <a:t>9</a:t>
            </a:fld>
            <a:endParaRPr lang="en-GB" altLang="cs-CZ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282575"/>
            <a:ext cx="7772400" cy="11430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Letohrádek Hvězda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0"/>
            <a:ext cx="4264025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3405188" cy="29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Offic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264C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264C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Offic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264C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264C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1300</Words>
  <Application>Microsoft Office PowerPoint</Application>
  <PresentationFormat>Předvádění na obrazovce (4:3)</PresentationFormat>
  <Paragraphs>383</Paragraphs>
  <Slides>47</Slides>
  <Notes>47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47</vt:i4>
      </vt:variant>
    </vt:vector>
  </HeadingPairs>
  <TitlesOfParts>
    <vt:vector size="53" baseType="lpstr">
      <vt:lpstr>Times New Roman</vt:lpstr>
      <vt:lpstr>Lucida Sans Unicode</vt:lpstr>
      <vt:lpstr>Wingdings</vt:lpstr>
      <vt:lpstr>Arial</vt:lpstr>
      <vt:lpstr>Motiv Office</vt:lpstr>
      <vt:lpstr>Motiv Office</vt:lpstr>
      <vt:lpstr>         Renesanční kultura </vt:lpstr>
      <vt:lpstr>Humanismus</vt:lpstr>
      <vt:lpstr>charakteristické znaky slohu</vt:lpstr>
      <vt:lpstr>charakteristické stavební prvky</vt:lpstr>
      <vt:lpstr>charakteristické stavební prvky</vt:lpstr>
      <vt:lpstr>typy staveb</vt:lpstr>
      <vt:lpstr>typy staveb</vt:lpstr>
      <vt:lpstr>Prezentace aplikace PowerPoint</vt:lpstr>
      <vt:lpstr>Letohrádek Hvězda </vt:lpstr>
      <vt:lpstr>Velká míčovna, Praha - Hrad</vt:lpstr>
      <vt:lpstr>      Stavby</vt:lpstr>
      <vt:lpstr> Sochařství</vt:lpstr>
      <vt:lpstr>Socha Davida ve Florencii, Mojžíš M. Buonarotti</vt:lpstr>
      <vt:lpstr>   Italští malíři</vt:lpstr>
      <vt:lpstr>Mona Lisa – Leonardo da Vinci</vt:lpstr>
      <vt:lpstr>Poslední večeře Páně – Leonardo da Vinci</vt:lpstr>
      <vt:lpstr>Sixtínská kaple – M. Buonarotti</vt:lpstr>
      <vt:lpstr>Renesanční literatura</vt:lpstr>
      <vt:lpstr>Objevy a vynálezy</vt:lpstr>
      <vt:lpstr>Kolumbus a Galilei</vt:lpstr>
      <vt:lpstr>Objevy a vynálezy</vt:lpstr>
      <vt:lpstr>Rudolfínská Praha věda</vt:lpstr>
      <vt:lpstr>Krátký test znalostí </vt:lpstr>
      <vt:lpstr>1. Co je na obrázku ?</vt:lpstr>
      <vt:lpstr>2. Co je na obrázku ?</vt:lpstr>
      <vt:lpstr>3. Co je na obrázku ?</vt:lpstr>
      <vt:lpstr>4. Co je na obrázku ?</vt:lpstr>
      <vt:lpstr>5. Románská bazilika je</vt:lpstr>
      <vt:lpstr>6. Románský sloh se snaží napodobit</vt:lpstr>
      <vt:lpstr>7. Románské stavby se nejčastěji stavěly </vt:lpstr>
      <vt:lpstr>8. Románský sloh se rozšířil  </vt:lpstr>
      <vt:lpstr>9. Renesanční sloh vznikl  </vt:lpstr>
      <vt:lpstr>10. Kdy se u nás stavělo v románském slohu?</vt:lpstr>
      <vt:lpstr>11. Kdy se u nás stavělo v renesančním slohu?</vt:lpstr>
      <vt:lpstr>12. Kdy se u nás stavělo v gotickém slohu?</vt:lpstr>
      <vt:lpstr>13. V rotundě sv. Kateřiny ve Znojmě najdeme nástěnné malby </vt:lpstr>
      <vt:lpstr>14. Na obrázku je</vt:lpstr>
      <vt:lpstr>15. Na obrázku je</vt:lpstr>
      <vt:lpstr>16. Který stavební prvek je na obrázku ?</vt:lpstr>
      <vt:lpstr>17. Který stavební prvek je na obrázku ?</vt:lpstr>
      <vt:lpstr>18. Co je na obrázku ?</vt:lpstr>
      <vt:lpstr>19. Který stavební prvek je na obrázku ?</vt:lpstr>
      <vt:lpstr>20. Který stavební prvek je na obrázku ?</vt:lpstr>
      <vt:lpstr>21. Gotický sloh vznikl  </vt:lpstr>
      <vt:lpstr>22. Který stavební prvek je na obrázku ?</vt:lpstr>
      <vt:lpstr>Správné odpověd</vt:lpstr>
      <vt:lpstr>Vyhodnocení testu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Umělecké slohy</dc:title>
  <dc:creator>Peete</dc:creator>
  <cp:lastModifiedBy>Peete</cp:lastModifiedBy>
  <cp:revision>1</cp:revision>
  <dcterms:modified xsi:type="dcterms:W3CDTF">2020-06-06T19:43:36Z</dcterms:modified>
</cp:coreProperties>
</file>