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F859-BEE4-41B5-BD9B-D17776E1BE06}" type="datetimeFigureOut">
              <a:rPr lang="cs-CZ"/>
              <a:pPr>
                <a:defRPr/>
              </a:pPr>
              <a:t>1. 5. 2020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5717-760E-4306-BC4E-E8BB616DFC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378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44A6-F762-4472-90EC-FBC3368DAC63}" type="datetimeFigureOut">
              <a:rPr lang="cs-CZ"/>
              <a:pPr>
                <a:defRPr/>
              </a:pPr>
              <a:t>1. 5. 2020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AAED3-AD97-463C-8F16-E2DC30CE69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810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F229-F53C-41C3-8CC7-7E4B703EEE76}" type="datetimeFigureOut">
              <a:rPr lang="cs-CZ"/>
              <a:pPr>
                <a:defRPr/>
              </a:pPr>
              <a:t>1. 5. 2020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A1B91-05D9-4993-B309-5AA2EFABCC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157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44A2-E473-4409-B3BB-6558C82EB371}" type="datetimeFigureOut">
              <a:rPr lang="cs-CZ"/>
              <a:pPr>
                <a:defRPr/>
              </a:pPr>
              <a:t>1. 5. 2020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68664-25DC-40BB-9D75-7AF570AC3D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450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0D20-FDF1-4904-B5F3-80F02351B59C}" type="datetimeFigureOut">
              <a:rPr lang="cs-CZ"/>
              <a:pPr>
                <a:defRPr/>
              </a:pPr>
              <a:t>1. 5. 2020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3014F-320D-4217-9154-34B82670EE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268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5948-DBEC-4B21-80AC-DBC7DEF74D3B}" type="datetimeFigureOut">
              <a:rPr lang="cs-CZ"/>
              <a:pPr>
                <a:defRPr/>
              </a:pPr>
              <a:t>1. 5. 2020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5BA79-CBAF-4545-9905-52CF528227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612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8BF8-7FED-4D07-9C22-048ACA84DB43}" type="datetimeFigureOut">
              <a:rPr lang="cs-CZ"/>
              <a:pPr>
                <a:defRPr/>
              </a:pPr>
              <a:t>1. 5. 2020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E4E3A-DF4C-4070-B2D7-3AA4857A84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62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F9B32-075B-4E98-93FF-055A6B296964}" type="datetimeFigureOut">
              <a:rPr lang="cs-CZ"/>
              <a:pPr>
                <a:defRPr/>
              </a:pPr>
              <a:t>1. 5. 2020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780E3-F266-497A-B4FB-310BA150E7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284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AEB2-BE3A-4CEA-8A62-196AB04D1480}" type="datetimeFigureOut">
              <a:rPr lang="cs-CZ"/>
              <a:pPr>
                <a:defRPr/>
              </a:pPr>
              <a:t>1. 5. 2020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B28F0-0E89-49FC-9969-6B81FDFBF3B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749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6157-32F4-45D0-828B-EC3C840B6940}" type="datetimeFigureOut">
              <a:rPr lang="cs-CZ"/>
              <a:pPr>
                <a:defRPr/>
              </a:pPr>
              <a:t>1. 5. 2020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FDA34-E1A7-42A9-BE25-CD1DF9AF96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347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19063-BF4B-45CC-92CB-F2A636EADB81}" type="datetimeFigureOut">
              <a:rPr lang="cs-CZ"/>
              <a:pPr>
                <a:defRPr/>
              </a:pPr>
              <a:t>1. 5. 2020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B4137-4E48-4373-9F77-56A8119E10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141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B90001-BB26-4D69-BF26-ACDB45B69811}" type="datetimeFigureOut">
              <a:rPr lang="cs-CZ"/>
              <a:pPr>
                <a:defRPr/>
              </a:pPr>
              <a:t>1. 5. 2020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B33563-2D08-4DBF-A721-B447930F8C7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2259012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Sjednocení Itálie a Německa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Nové státy na mapě Evropy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smtClean="0"/>
              <a:t>Předvídej, jak mohlo dojít ke sjednocení Itálie/Německa.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smtClean="0"/>
              <a:t>Vzpomeň jsi, jak vypadala situace v roce 1848 v obou zemích.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3. válka s Francií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cs-CZ" altLang="cs-CZ" smtClean="0"/>
              <a:t>Sjednocení zbývalo připojit jižní německé státy</a:t>
            </a:r>
          </a:p>
          <a:p>
            <a:pPr eaLnBrk="1" hangingPunct="1"/>
            <a:r>
              <a:rPr lang="cs-CZ" altLang="cs-CZ" smtClean="0"/>
              <a:t>vyprovokována </a:t>
            </a:r>
            <a:r>
              <a:rPr lang="cs-CZ" altLang="cs-CZ" b="1" smtClean="0"/>
              <a:t>válka s Francií</a:t>
            </a:r>
          </a:p>
          <a:p>
            <a:pPr eaLnBrk="1" hangingPunct="1"/>
            <a:r>
              <a:rPr lang="cs-CZ" altLang="cs-CZ" smtClean="0"/>
              <a:t>Jižní německé státy se připojili ke spolku</a:t>
            </a:r>
          </a:p>
          <a:p>
            <a:pPr eaLnBrk="1" hangingPunct="1"/>
            <a:r>
              <a:rPr lang="cs-CZ" altLang="cs-CZ" b="1" smtClean="0"/>
              <a:t>Francie poražena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65475"/>
            <a:ext cx="43211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Sjednocení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/>
            <a:r>
              <a:rPr lang="cs-CZ" altLang="cs-CZ" sz="3000" smtClean="0"/>
              <a:t>V Zrcadlovém sále zámku ve Versailles 1871 bylo vyhlášeno </a:t>
            </a:r>
            <a:r>
              <a:rPr lang="cs-CZ" altLang="cs-CZ" sz="3000" b="1" smtClean="0"/>
              <a:t>německé císařství</a:t>
            </a:r>
          </a:p>
          <a:p>
            <a:pPr eaLnBrk="1" hangingPunct="1"/>
            <a:r>
              <a:rPr lang="cs-CZ" altLang="cs-CZ" sz="3000" smtClean="0"/>
              <a:t>V čele </a:t>
            </a:r>
            <a:r>
              <a:rPr lang="cs-CZ" altLang="cs-CZ" sz="3000" b="1" smtClean="0"/>
              <a:t>pruský král Vilém I. 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08275"/>
            <a:ext cx="40449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989138"/>
            <a:ext cx="2554288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ovéPole 3"/>
          <p:cNvSpPr txBox="1">
            <a:spLocks noChangeArrowheads="1"/>
          </p:cNvSpPr>
          <p:nvPr/>
        </p:nvSpPr>
        <p:spPr bwMode="auto">
          <a:xfrm>
            <a:off x="323850" y="5661025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600">
                <a:latin typeface="Calibri" panose="020F0502020204030204" pitchFamily="34" charset="0"/>
              </a:rPr>
              <a:t>Sjednocené německé císařství brzo zaujalo pozici nejsilnějšího a nejvyspělejšího státu na evropském kontinentě.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927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 smtClean="0"/>
              <a:t>Porovnej sjednocení Itálie a Německa.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10080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i="1" dirty="0" smtClean="0"/>
              <a:t>Jaké byly tvé předpovědi o sjednocení? Porovnej je se skutečným vývojem.</a:t>
            </a:r>
            <a:endParaRPr lang="cs-CZ" i="1" dirty="0"/>
          </a:p>
        </p:txBody>
      </p:sp>
      <p:sp>
        <p:nvSpPr>
          <p:cNvPr id="4" name="Ovál 3"/>
          <p:cNvSpPr/>
          <p:nvPr/>
        </p:nvSpPr>
        <p:spPr>
          <a:xfrm>
            <a:off x="1331913" y="2565400"/>
            <a:ext cx="3960812" cy="360045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419475" y="2709863"/>
            <a:ext cx="3960813" cy="360045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rot="19226082">
            <a:off x="1039813" y="2627313"/>
            <a:ext cx="10429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Itálie</a:t>
            </a:r>
            <a:endParaRPr lang="cs-CZ" sz="3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 rot="2837276">
            <a:off x="6710362" y="3032126"/>
            <a:ext cx="17811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Německo</a:t>
            </a:r>
            <a:endParaRPr lang="cs-CZ" sz="3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Itálie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41838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Rozdrobená</a:t>
            </a:r>
          </a:p>
          <a:p>
            <a:pPr eaLnBrk="1" hangingPunct="1"/>
            <a:r>
              <a:rPr lang="cs-CZ" altLang="cs-CZ" smtClean="0"/>
              <a:t>Sever – rakouská nadvláda</a:t>
            </a:r>
          </a:p>
          <a:p>
            <a:pPr eaLnBrk="1" hangingPunct="1"/>
            <a:r>
              <a:rPr lang="cs-CZ" altLang="cs-CZ" smtClean="0"/>
              <a:t>Střed – papežský stát</a:t>
            </a:r>
          </a:p>
          <a:p>
            <a:pPr eaLnBrk="1" hangingPunct="1"/>
            <a:r>
              <a:rPr lang="cs-CZ" altLang="cs-CZ" smtClean="0"/>
              <a:t>Jih a Sicílie – Neapolské království (Bourboni)</a:t>
            </a:r>
          </a:p>
        </p:txBody>
      </p:sp>
      <p:pic>
        <p:nvPicPr>
          <p:cNvPr id="3076" name="Picture 4" descr="C:\Users\Učitel\Desktop\ital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68438"/>
            <a:ext cx="4244975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Problémy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8291513" cy="1800225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Neochota jednotlivých panovníků vzdát se moci</a:t>
            </a:r>
          </a:p>
          <a:p>
            <a:pPr eaLnBrk="1" hangingPunct="1"/>
            <a:r>
              <a:rPr lang="cs-CZ" altLang="cs-CZ" sz="3200" b="1" smtClean="0"/>
              <a:t>Rozdíl mezi Severem a Jihem</a:t>
            </a:r>
            <a:r>
              <a:rPr lang="cs-CZ" altLang="cs-CZ" sz="3200" smtClean="0"/>
              <a:t>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987675" y="3644900"/>
            <a:ext cx="5807075" cy="20494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S – průmyslový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32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32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J - zemědělský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760663"/>
            <a:ext cx="25019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2963"/>
            <a:ext cx="24479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C:\Users\Učitel\Desktop\ital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368675"/>
            <a:ext cx="2322513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625" cy="922337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Cesta ke sjednocení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6192838" cy="5184775"/>
          </a:xfrm>
        </p:spPr>
        <p:txBody>
          <a:bodyPr/>
          <a:lstStyle/>
          <a:p>
            <a:pPr eaLnBrk="1" hangingPunct="1"/>
            <a:r>
              <a:rPr lang="cs-CZ" altLang="cs-CZ" smtClean="0"/>
              <a:t>V čele stálo </a:t>
            </a:r>
            <a:r>
              <a:rPr lang="cs-CZ" altLang="cs-CZ" b="1" smtClean="0"/>
              <a:t>Sardinské království </a:t>
            </a:r>
            <a:r>
              <a:rPr lang="cs-CZ" altLang="cs-CZ" smtClean="0"/>
              <a:t>– získali podporu Francie</a:t>
            </a:r>
          </a:p>
          <a:p>
            <a:pPr eaLnBrk="1" hangingPunct="1"/>
            <a:r>
              <a:rPr lang="cs-CZ" altLang="cs-CZ" smtClean="0"/>
              <a:t>Společně </a:t>
            </a:r>
            <a:r>
              <a:rPr lang="cs-CZ" altLang="cs-CZ" b="1" smtClean="0"/>
              <a:t>porazily</a:t>
            </a:r>
            <a:r>
              <a:rPr lang="cs-CZ" altLang="cs-CZ" smtClean="0"/>
              <a:t> vojska </a:t>
            </a:r>
            <a:r>
              <a:rPr lang="cs-CZ" altLang="cs-CZ" b="1" smtClean="0"/>
              <a:t>habsburské monarchie</a:t>
            </a:r>
          </a:p>
          <a:p>
            <a:pPr eaLnBrk="1" hangingPunct="1"/>
            <a:r>
              <a:rPr lang="cs-CZ" altLang="cs-CZ" b="1" smtClean="0"/>
              <a:t>1860 lidové povstání na Sicílii </a:t>
            </a:r>
            <a:r>
              <a:rPr lang="cs-CZ" altLang="cs-CZ" smtClean="0"/>
              <a:t>– v čele </a:t>
            </a:r>
            <a:r>
              <a:rPr lang="cs-CZ" altLang="cs-CZ" b="1" smtClean="0"/>
              <a:t>Giusseppe Garibaldi </a:t>
            </a:r>
            <a:r>
              <a:rPr lang="cs-CZ" altLang="cs-CZ" smtClean="0"/>
              <a:t>– obsadili Sicílii a poté Neapol – jižní Itálie se dobrovolně přidala k sardinskému králi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581400"/>
            <a:ext cx="2185987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:\Users\Učitel\Desktop\3141_sjednoceni_ital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58788"/>
            <a:ext cx="252571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02475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Sjednocení Itálie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5049837" cy="427672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1861</a:t>
            </a:r>
            <a:r>
              <a:rPr lang="cs-CZ" altLang="cs-CZ" smtClean="0"/>
              <a:t> v Turíně bylo vyhlášeno </a:t>
            </a:r>
            <a:r>
              <a:rPr lang="cs-CZ" altLang="cs-CZ" b="1" smtClean="0"/>
              <a:t>Italské království </a:t>
            </a:r>
          </a:p>
          <a:p>
            <a:pPr eaLnBrk="1" hangingPunct="1"/>
            <a:r>
              <a:rPr lang="cs-CZ" altLang="cs-CZ" smtClean="0"/>
              <a:t>V čele sardinský král Viktor Emanuel II.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492375"/>
            <a:ext cx="237648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549275"/>
            <a:ext cx="21161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89363"/>
            <a:ext cx="25241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-323850" y="333375"/>
            <a:ext cx="4895850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Německo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755650" y="4365625"/>
            <a:ext cx="7931150" cy="1943100"/>
          </a:xfrm>
        </p:spPr>
        <p:txBody>
          <a:bodyPr/>
          <a:lstStyle/>
          <a:p>
            <a:pPr eaLnBrk="1" hangingPunct="1"/>
            <a:r>
              <a:rPr lang="cs-CZ" altLang="cs-CZ" smtClean="0"/>
              <a:t>Rozdrobené</a:t>
            </a:r>
          </a:p>
          <a:p>
            <a:pPr eaLnBrk="1" hangingPunct="1"/>
            <a:r>
              <a:rPr lang="cs-CZ" altLang="cs-CZ" smtClean="0"/>
              <a:t>Soupeření o převahu mezi </a:t>
            </a:r>
            <a:r>
              <a:rPr lang="cs-CZ" altLang="cs-CZ" b="1" smtClean="0"/>
              <a:t>Pruskem a Rakouskem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9275"/>
            <a:ext cx="51546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6463" cy="164147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Prusko – Otto von Bismarck</a:t>
            </a:r>
          </a:p>
        </p:txBody>
      </p:sp>
      <p:pic>
        <p:nvPicPr>
          <p:cNvPr id="8195" name="Picture 2" descr="C:\Users\Učitel\Documents\Hanička Růžička\ZŠ Kunratice - práce\2013 - 2014\1. Dějepis\8. třída\22. Sjednocení Itálie a Německa\Bez názvu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8826500" cy="2519362"/>
          </a:xfrm>
        </p:spPr>
      </p:pic>
      <p:sp>
        <p:nvSpPr>
          <p:cNvPr id="8196" name="Zástupný symbol pro obsah 3"/>
          <p:cNvSpPr>
            <a:spLocks noGrp="1"/>
          </p:cNvSpPr>
          <p:nvPr>
            <p:ph sz="half" idx="2"/>
          </p:nvPr>
        </p:nvSpPr>
        <p:spPr>
          <a:xfrm>
            <a:off x="468313" y="4437063"/>
            <a:ext cx="8280400" cy="201612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S čím nebylo Prusko spokojeno?</a:t>
            </a:r>
          </a:p>
          <a:p>
            <a:pPr eaLnBrk="1" hangingPunct="1"/>
            <a:r>
              <a:rPr lang="cs-CZ" altLang="cs-CZ" i="1" smtClean="0"/>
              <a:t>Který neúspěšný pokus o sjednocení Německa zmiňuje?</a:t>
            </a:r>
          </a:p>
          <a:p>
            <a:pPr eaLnBrk="1" hangingPunct="1"/>
            <a:r>
              <a:rPr lang="cs-CZ" altLang="cs-CZ" i="1" smtClean="0"/>
              <a:t>Jakou cestu chce zvolit?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103188"/>
            <a:ext cx="14398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Války</a:t>
            </a:r>
          </a:p>
        </p:txBody>
      </p:sp>
      <p:sp>
        <p:nvSpPr>
          <p:cNvPr id="9219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6418263" cy="4525963"/>
          </a:xfrm>
        </p:spPr>
        <p:txBody>
          <a:bodyPr/>
          <a:lstStyle/>
          <a:p>
            <a:pPr eaLnBrk="1" hangingPunct="1"/>
            <a:r>
              <a:rPr lang="cs-CZ" altLang="cs-CZ" smtClean="0"/>
              <a:t>Otto von Bismarck (pruský premiér) vedl války proti: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mtClean="0"/>
              <a:t>Dánsku (1864)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mtClean="0"/>
              <a:t>Rakousku (1866)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mtClean="0"/>
              <a:t>Francii (1870)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1. válka – spojil se s habsburskou monarchií a </a:t>
            </a:r>
            <a:r>
              <a:rPr lang="cs-CZ" altLang="cs-CZ" b="1" smtClean="0"/>
              <a:t>porazil Dánsko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33375"/>
            <a:ext cx="20288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6850062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Válka s Rakouskem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r>
              <a:rPr lang="cs-CZ" altLang="cs-CZ" smtClean="0"/>
              <a:t>2. válka – </a:t>
            </a:r>
            <a:r>
              <a:rPr lang="cs-CZ" altLang="cs-CZ" b="1" smtClean="0"/>
              <a:t>1866</a:t>
            </a:r>
            <a:r>
              <a:rPr lang="cs-CZ" altLang="cs-CZ" smtClean="0"/>
              <a:t> – </a:t>
            </a:r>
            <a:r>
              <a:rPr lang="cs-CZ" altLang="cs-CZ" b="1" smtClean="0"/>
              <a:t>prusko-rakouská</a:t>
            </a:r>
          </a:p>
          <a:p>
            <a:pPr eaLnBrk="1" hangingPunct="1"/>
            <a:r>
              <a:rPr lang="cs-CZ" altLang="cs-CZ" smtClean="0"/>
              <a:t>Rozhodující střetnutí v </a:t>
            </a:r>
            <a:r>
              <a:rPr lang="cs-CZ" altLang="cs-CZ" b="1" smtClean="0"/>
              <a:t>bitvě u Sadové </a:t>
            </a:r>
            <a:r>
              <a:rPr lang="cs-CZ" altLang="cs-CZ" smtClean="0"/>
              <a:t>u Hradce Králové</a:t>
            </a:r>
          </a:p>
          <a:p>
            <a:pPr eaLnBrk="1" hangingPunct="1"/>
            <a:r>
              <a:rPr lang="cs-CZ" altLang="cs-CZ" b="1" smtClean="0"/>
              <a:t>Habsburská monarchie poražena</a:t>
            </a:r>
            <a:r>
              <a:rPr lang="cs-CZ" altLang="cs-CZ" smtClean="0"/>
              <a:t>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mtClean="0"/>
              <a:t>Ztráta vlivu - německý a severoitalský prostor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mtClean="0"/>
              <a:t>Souhlas - Prusko povede Severoněmecký spolek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3838"/>
            <a:ext cx="23066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306</Words>
  <Application>Microsoft Office PowerPoint</Application>
  <PresentationFormat>Předvádění na obrazovce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Motiv systému Office</vt:lpstr>
      <vt:lpstr>Sjednocení Itálie a Německa Nové státy na mapě Evropy</vt:lpstr>
      <vt:lpstr>Itálie</vt:lpstr>
      <vt:lpstr>Problémy</vt:lpstr>
      <vt:lpstr>Cesta ke sjednocení</vt:lpstr>
      <vt:lpstr>Sjednocení Itálie</vt:lpstr>
      <vt:lpstr>Německo</vt:lpstr>
      <vt:lpstr>Prusko – Otto von Bismarck</vt:lpstr>
      <vt:lpstr>Války</vt:lpstr>
      <vt:lpstr>Válka s Rakouskem</vt:lpstr>
      <vt:lpstr>3. válka s Francií</vt:lpstr>
      <vt:lpstr>Sjednocení</vt:lpstr>
      <vt:lpstr>Porovnej sjednocení Itálie a Německa.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Peete</cp:lastModifiedBy>
  <cp:revision>15</cp:revision>
  <dcterms:created xsi:type="dcterms:W3CDTF">2014-02-23T13:03:21Z</dcterms:created>
  <dcterms:modified xsi:type="dcterms:W3CDTF">2020-05-01T17:52:03Z</dcterms:modified>
</cp:coreProperties>
</file>