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73" r:id="rId6"/>
    <p:sldId id="262" r:id="rId7"/>
    <p:sldId id="263" r:id="rId8"/>
    <p:sldId id="264" r:id="rId9"/>
    <p:sldId id="274" r:id="rId10"/>
    <p:sldId id="275" r:id="rId11"/>
    <p:sldId id="276" r:id="rId12"/>
    <p:sldId id="265" r:id="rId13"/>
    <p:sldId id="266" r:id="rId14"/>
    <p:sldId id="267" r:id="rId15"/>
    <p:sldId id="268" r:id="rId16"/>
    <p:sldId id="269" r:id="rId17"/>
    <p:sldId id="277" r:id="rId18"/>
    <p:sldId id="271" r:id="rId1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B0A83-5B0A-4AD5-B324-BBC29853EDE3}" type="datetimeFigureOut">
              <a:rPr lang="cs-CZ"/>
              <a:pPr>
                <a:defRPr/>
              </a:pPr>
              <a:t>9. 5. 2020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52BC-7083-4799-85BA-BC096DA9A2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4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AFAD-31B8-4060-B9E8-7C0290C12E01}" type="datetimeFigureOut">
              <a:rPr lang="cs-CZ"/>
              <a:pPr>
                <a:defRPr/>
              </a:pPr>
              <a:t>9. 5. 2020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977-5704-4DDD-86B4-AAB167FB5C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84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1463-0D97-4D7F-9D1E-ED047950D0CC}" type="datetimeFigureOut">
              <a:rPr lang="cs-CZ"/>
              <a:pPr>
                <a:defRPr/>
              </a:pPr>
              <a:t>9. 5. 2020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50FE-FDDC-496F-84E9-FA7336731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51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A869F-737D-4767-81CF-89AB2C7677D9}" type="datetimeFigureOut">
              <a:rPr lang="cs-CZ"/>
              <a:pPr>
                <a:defRPr/>
              </a:pPr>
              <a:t>9. 5. 2020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DE1D-67C7-44DE-9902-D1CD91C6FE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19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C775-B447-4153-8708-F5AB245FD8E8}" type="datetimeFigureOut">
              <a:rPr lang="cs-CZ"/>
              <a:pPr>
                <a:defRPr/>
              </a:pPr>
              <a:t>9. 5. 2020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14DA-5CFC-41D9-B9B6-F3D7AD0608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27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97A12-9B08-4DBE-9489-A10B66D74B7F}" type="datetimeFigureOut">
              <a:rPr lang="cs-CZ"/>
              <a:pPr>
                <a:defRPr/>
              </a:pPr>
              <a:t>9. 5. 2020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8FAF-A096-4B4E-ACA2-537F9C6D23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9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11F1-C7AE-442C-AA02-87A7CC6EC5CB}" type="datetimeFigureOut">
              <a:rPr lang="cs-CZ"/>
              <a:pPr>
                <a:defRPr/>
              </a:pPr>
              <a:t>9. 5. 2020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9FFBF-DFB6-4B59-94B8-669AA3FB04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52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D571-30BB-4111-8215-5270F0E24FDE}" type="datetimeFigureOut">
              <a:rPr lang="cs-CZ"/>
              <a:pPr>
                <a:defRPr/>
              </a:pPr>
              <a:t>9. 5. 2020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1A787-44D1-4C84-912C-65DE5B5D23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0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1B83D-A337-4B8E-B8B7-13F97A9C934D}" type="datetimeFigureOut">
              <a:rPr lang="cs-CZ"/>
              <a:pPr>
                <a:defRPr/>
              </a:pPr>
              <a:t>9. 5. 2020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92CAE-7804-4F51-8AAB-FC4C2E0E59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45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41FF8-6471-4F44-86DB-EBC262D35A80}" type="datetimeFigureOut">
              <a:rPr lang="cs-CZ"/>
              <a:pPr>
                <a:defRPr/>
              </a:pPr>
              <a:t>9. 5. 2020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B914-FF23-4489-9DD3-70119D5C33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89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2172-5DFB-4579-B331-C79A2475DAB2}" type="datetimeFigureOut">
              <a:rPr lang="cs-CZ"/>
              <a:pPr>
                <a:defRPr/>
              </a:pPr>
              <a:t>9. 5. 2020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B8BB5-C9CA-4FF0-A480-E243E7A8AA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03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22EAE2-59AE-448F-9AEA-AF00C068E63C}" type="datetimeFigureOut">
              <a:rPr lang="cs-CZ"/>
              <a:pPr>
                <a:defRPr/>
              </a:pPr>
              <a:t>9. 5. 2020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4F9CCF-7A9E-4A66-B2DD-2EE7592DE8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Burlaci_na_Volz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0825" y="2565400"/>
            <a:ext cx="8713788" cy="1223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Rusko </a:t>
            </a:r>
            <a:b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2. pol. 19. století</a:t>
            </a:r>
            <a:endParaRPr lang="cs-CZ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Dlouhodobé cíle Ruska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362950" cy="5035550"/>
          </a:xfrm>
        </p:spPr>
        <p:txBody>
          <a:bodyPr/>
          <a:lstStyle/>
          <a:p>
            <a:r>
              <a:rPr lang="cs-CZ" altLang="cs-CZ" dirty="0" smtClean="0"/>
              <a:t>Zisk přístupu k Bosporské úžině v Istanbulu – řada válek s Osmanskou říší</a:t>
            </a:r>
          </a:p>
          <a:p>
            <a:pPr lvl="1"/>
            <a:r>
              <a:rPr lang="cs-CZ" altLang="cs-CZ" b="1" dirty="0" smtClean="0"/>
              <a:t>Krymská válka </a:t>
            </a:r>
            <a:r>
              <a:rPr lang="cs-CZ" altLang="cs-CZ" dirty="0" smtClean="0"/>
              <a:t>(1853 – 1856) – proti se </a:t>
            </a:r>
            <a:r>
              <a:rPr lang="cs-CZ" altLang="cs-CZ" dirty="0" smtClean="0"/>
              <a:t>postavily </a:t>
            </a:r>
            <a:r>
              <a:rPr lang="cs-CZ" altLang="cs-CZ" dirty="0" smtClean="0"/>
              <a:t>VB, Francie (vylodění na Krymu), rozpad spojenectví s Rakouskem</a:t>
            </a:r>
          </a:p>
          <a:p>
            <a:pPr lvl="1"/>
            <a:r>
              <a:rPr lang="cs-CZ" altLang="cs-CZ" b="1" dirty="0" smtClean="0"/>
              <a:t>Rusko – turecká válka </a:t>
            </a:r>
            <a:r>
              <a:rPr lang="cs-CZ" altLang="cs-CZ" dirty="0" smtClean="0"/>
              <a:t>(1877 – 1878) – osvobození Bulharska, vliv na Balkáně</a:t>
            </a:r>
          </a:p>
          <a:p>
            <a:r>
              <a:rPr lang="cs-CZ" altLang="cs-CZ" dirty="0" smtClean="0"/>
              <a:t>Rozšiřování vlivu ve Střední Asii a na Dálném východě – </a:t>
            </a:r>
            <a:r>
              <a:rPr lang="cs-CZ" altLang="cs-CZ" dirty="0" smtClean="0"/>
              <a:t>střety </a:t>
            </a:r>
            <a:r>
              <a:rPr lang="cs-CZ" altLang="cs-CZ" dirty="0" smtClean="0"/>
              <a:t>s VB, Německem, Japonskem (kvůli Číně)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Ruská expanze – modrá území byla připojen za cara Alexandra II.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229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417638"/>
            <a:ext cx="8167687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Konec 19. století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8147050" cy="18288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Stále převážně </a:t>
            </a:r>
            <a:r>
              <a:rPr lang="cs-CZ" altLang="cs-CZ" sz="3200" b="1" smtClean="0"/>
              <a:t>zemědělský stát</a:t>
            </a:r>
          </a:p>
          <a:p>
            <a:pPr eaLnBrk="1" hangingPunct="1"/>
            <a:r>
              <a:rPr lang="cs-CZ" altLang="cs-CZ" sz="3200" smtClean="0"/>
              <a:t>Vlna industrializace → ohromný </a:t>
            </a:r>
            <a:r>
              <a:rPr lang="cs-CZ" altLang="cs-CZ" sz="3200" b="1" smtClean="0"/>
              <a:t>růst počtu obyvatelstva</a:t>
            </a:r>
          </a:p>
        </p:txBody>
      </p:sp>
      <p:sp>
        <p:nvSpPr>
          <p:cNvPr id="13316" name="Zástupný symbol pro obsah 3"/>
          <p:cNvSpPr>
            <a:spLocks noGrp="1"/>
          </p:cNvSpPr>
          <p:nvPr>
            <p:ph sz="half" idx="2"/>
          </p:nvPr>
        </p:nvSpPr>
        <p:spPr>
          <a:xfrm>
            <a:off x="539750" y="3281363"/>
            <a:ext cx="4103688" cy="158432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Většina lidí – děsivé životní podmínky</a:t>
            </a:r>
          </a:p>
          <a:p>
            <a:pPr eaLnBrk="1" hangingPunct="1"/>
            <a:r>
              <a:rPr lang="cs-CZ" altLang="cs-CZ" sz="2400" smtClean="0"/>
              <a:t>Dohody s koloniálními velmocemi =&gt; sblížení s Francií a VB, naopak zhoršené vztahů s Rakouskem a Německem</a:t>
            </a:r>
          </a:p>
          <a:p>
            <a:pPr eaLnBrk="1" hangingPunct="1"/>
            <a:endParaRPr lang="cs-CZ" altLang="cs-CZ" sz="3200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2852738"/>
            <a:ext cx="45307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Očekávání reforem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1188" y="1341438"/>
            <a:ext cx="8147050" cy="25193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Rolníci – pozemkovou reformu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Dělníci – zlepšení pracovních podmínek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Vzdělané vrstvy – politickou reformu (směrem k ústavnosti)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9750" y="3573463"/>
            <a:ext cx="4537075" cy="25193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Car – řešení – výbojná zahraniční politika – </a:t>
            </a:r>
            <a:r>
              <a:rPr lang="cs-CZ" sz="3200" b="1" dirty="0" smtClean="0"/>
              <a:t>rusko-japonská válka </a:t>
            </a:r>
            <a:r>
              <a:rPr lang="cs-CZ" sz="3200" dirty="0" smtClean="0"/>
              <a:t>(1904-1905) – Rusko poraženo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73463"/>
            <a:ext cx="35115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Porážka ve válce přerostla v revoluci</a:t>
            </a:r>
            <a:endParaRPr lang="cs-CZ" b="1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95288" y="981075"/>
            <a:ext cx="8291512" cy="5145088"/>
          </a:xfrm>
        </p:spPr>
        <p:txBody>
          <a:bodyPr/>
          <a:lstStyle/>
          <a:p>
            <a:pPr eaLnBrk="1" hangingPunct="1"/>
            <a:r>
              <a:rPr lang="cs-CZ" altLang="cs-CZ" smtClean="0"/>
              <a:t>Podnět – </a:t>
            </a:r>
            <a:r>
              <a:rPr lang="cs-CZ" altLang="cs-CZ" b="1" smtClean="0"/>
              <a:t>tzv. krvavá neděle</a:t>
            </a:r>
            <a:r>
              <a:rPr lang="cs-CZ" altLang="cs-CZ" smtClean="0"/>
              <a:t> (22. ledna 1905)</a:t>
            </a:r>
          </a:p>
          <a:p>
            <a:pPr eaLnBrk="1" hangingPunct="1"/>
            <a:r>
              <a:rPr lang="cs-CZ" altLang="cs-CZ" smtClean="0"/>
              <a:t>Procesí dělníků chtělo caru Mikuláši II. předat </a:t>
            </a:r>
            <a:r>
              <a:rPr lang="cs-CZ" altLang="cs-CZ" b="1" smtClean="0"/>
              <a:t>petici</a:t>
            </a:r>
            <a:r>
              <a:rPr lang="cs-CZ" altLang="cs-CZ" smtClean="0"/>
              <a:t> s požadavky ke </a:t>
            </a:r>
            <a:r>
              <a:rPr lang="cs-CZ" altLang="cs-CZ" b="1" smtClean="0"/>
              <a:t>zlepšení pracovních podmínek a svolání ústavodárného shromáždění</a:t>
            </a:r>
          </a:p>
          <a:p>
            <a:pPr eaLnBrk="1" hangingPunct="1"/>
            <a:r>
              <a:rPr lang="cs-CZ" altLang="cs-CZ" smtClean="0"/>
              <a:t>Tváří k davu zahájily vojenské jednotky palbu – o život přišlo stovky lidí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35463"/>
            <a:ext cx="3097213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Revoluce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cs-CZ" altLang="cs-CZ" smtClean="0"/>
              <a:t>Stávky, nepokoje, demonstrace zachvátily celé Rusko</a:t>
            </a:r>
          </a:p>
          <a:p>
            <a:pPr eaLnBrk="1" hangingPunct="1"/>
            <a:r>
              <a:rPr lang="cs-CZ" altLang="cs-CZ" smtClean="0"/>
              <a:t>Vzpoury i v armádě – vzbouření posádky křižníku Potěmkin</a:t>
            </a:r>
          </a:p>
          <a:p>
            <a:pPr eaLnBrk="1" hangingPunct="1"/>
            <a:r>
              <a:rPr lang="cs-CZ" altLang="cs-CZ" smtClean="0"/>
              <a:t>Vrchol revoluce – říjen 1905 – </a:t>
            </a:r>
            <a:r>
              <a:rPr lang="cs-CZ" altLang="cs-CZ" b="1" smtClean="0"/>
              <a:t>generální (všeobecná) stávka</a:t>
            </a:r>
            <a:r>
              <a:rPr lang="cs-CZ" altLang="cs-CZ" smtClean="0"/>
              <a:t> – car musel ustoupit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24400"/>
            <a:ext cx="3810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567238"/>
            <a:ext cx="2857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Tzv. říjnový manifest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Základní občanské svobody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Volby do celo ruského zákonodárného orgánu – </a:t>
            </a:r>
            <a:r>
              <a:rPr lang="cs-CZ" b="1" dirty="0" smtClean="0"/>
              <a:t>dumy</a:t>
            </a:r>
            <a:r>
              <a:rPr lang="cs-CZ" dirty="0" smtClean="0"/>
              <a:t> – bez jejich souhlasu neměl žádný zákon vstoupit v platnost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16338"/>
            <a:ext cx="3613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Transsibiřská magistrála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15" y="3433053"/>
            <a:ext cx="7848872" cy="3417530"/>
          </a:xfrm>
        </p:spPr>
      </p:pic>
      <p:sp>
        <p:nvSpPr>
          <p:cNvPr id="5" name="TextovéPole 4"/>
          <p:cNvSpPr txBox="1"/>
          <p:nvPr/>
        </p:nvSpPr>
        <p:spPr>
          <a:xfrm>
            <a:off x="251520" y="1196752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200" dirty="0" smtClean="0"/>
              <a:t>železniční trať propojující celé Rusko od V na Z</a:t>
            </a:r>
          </a:p>
          <a:p>
            <a:pPr marL="285750" indent="-285750">
              <a:buFontTx/>
              <a:buChar char="-"/>
            </a:pPr>
            <a:r>
              <a:rPr lang="cs-CZ" sz="3200" dirty="0" smtClean="0"/>
              <a:t>Výstavba zahájena za cara Alexandra III., dokončena r. 1905 (v mapě červeně)</a:t>
            </a:r>
          </a:p>
          <a:p>
            <a:pPr marL="285750" indent="-285750">
              <a:buFontTx/>
              <a:buChar char="-"/>
            </a:pPr>
            <a:r>
              <a:rPr lang="cs-CZ" sz="3200" dirty="0" smtClean="0"/>
              <a:t>Významný krok k modernizaci Ruska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3812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425" y="3175"/>
            <a:ext cx="7931150" cy="635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Zápis – Rusko v 2. pol. 19. století</a:t>
            </a:r>
            <a:endParaRPr 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107950" y="765175"/>
            <a:ext cx="8928100" cy="59769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b="1" dirty="0" smtClean="0"/>
              <a:t>Rozlehlá velmoc, </a:t>
            </a:r>
            <a:r>
              <a:rPr lang="cs-CZ" altLang="cs-CZ" sz="2400" dirty="0" smtClean="0"/>
              <a:t>velmi zaostalá, absolutismus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 smtClean="0"/>
              <a:t>Do roku </a:t>
            </a:r>
            <a:r>
              <a:rPr lang="cs-CZ" altLang="cs-CZ" sz="2400" b="1" dirty="0" smtClean="0"/>
              <a:t>1861 existence nevolnictví</a:t>
            </a:r>
            <a:r>
              <a:rPr lang="cs-CZ" altLang="cs-CZ" sz="2400" dirty="0" smtClean="0"/>
              <a:t>, pomalý průmyslový rozvoj, velké společenské rozdíly</a:t>
            </a:r>
          </a:p>
          <a:p>
            <a:pPr eaLnBrk="1" hangingPunct="1">
              <a:defRPr/>
            </a:pPr>
            <a:r>
              <a:rPr lang="cs-CZ" altLang="cs-CZ" sz="2400" b="1" u="sng" dirty="0" smtClean="0"/>
              <a:t>Car Alexandr II. (1855 – 1881) 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reformy společnosti, zrušil nevolnictví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Prodal Aljašku USA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Zabit při atentátu =&gt; utužení absolutismu, konec reforem</a:t>
            </a:r>
          </a:p>
          <a:p>
            <a:pPr eaLnBrk="1" hangingPunct="1">
              <a:defRPr/>
            </a:pPr>
            <a:r>
              <a:rPr lang="cs-CZ" altLang="cs-CZ" sz="2400" b="1" u="sng" dirty="0" smtClean="0"/>
              <a:t>Mikuláš II. (1894 – 1917) 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velká očekávání reforem, brzké zklamání</a:t>
            </a:r>
          </a:p>
          <a:p>
            <a:pPr lvl="1" eaLnBrk="1" hangingPunct="1">
              <a:defRPr/>
            </a:pPr>
            <a:r>
              <a:rPr lang="cs-CZ" altLang="cs-CZ" sz="2400" b="1" dirty="0"/>
              <a:t>V</a:t>
            </a:r>
            <a:r>
              <a:rPr lang="cs-CZ" altLang="cs-CZ" sz="2400" b="1" dirty="0" smtClean="0"/>
              <a:t>álka s Japonskem 1904 – 1905 </a:t>
            </a:r>
            <a:r>
              <a:rPr lang="cs-CZ" altLang="cs-CZ" sz="2400" dirty="0" smtClean="0"/>
              <a:t>– katastrofální porážka, vede k revoluci (krvavá neděla)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1905 vzniká státní duma (parlament), její vliv ale omezený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dokončení </a:t>
            </a:r>
            <a:r>
              <a:rPr lang="cs-CZ" altLang="cs-CZ" sz="2400" dirty="0"/>
              <a:t>T</a:t>
            </a:r>
            <a:r>
              <a:rPr lang="cs-CZ" altLang="cs-CZ" sz="2400" dirty="0" smtClean="0"/>
              <a:t>ranssibiřské </a:t>
            </a:r>
            <a:r>
              <a:rPr lang="cs-CZ" altLang="cs-CZ" sz="2400" dirty="0" smtClean="0"/>
              <a:t>magistrály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229600" cy="1143001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Pospojuj - opakování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79388" y="692150"/>
            <a:ext cx="4316412" cy="58324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1866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1871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1861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Giuseppe Garibaldi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Otto von Bismarck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Viktor Emanuel I.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1870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779838" y="692150"/>
            <a:ext cx="5184775" cy="58324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Rozhodující bitva Prusko-rakouské války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Připojení papežského státu k Itálii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Sjednotitel Německa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Vznik Italského království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Sjednotitel Itálie, panovník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Italský povstalec a bojovník za sjednocení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Vznik Německa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Ruská společnost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958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Velké společenské rozdíly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 pol. 19. stol. – jen 10 % obyvatel ve městech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Stále funguje nevolnictví (mužici)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Prakticky neexistuje průmysl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Typický </a:t>
            </a:r>
            <a:r>
              <a:rPr lang="cs-CZ" dirty="0"/>
              <a:t>příklad tehdejších </a:t>
            </a:r>
            <a:r>
              <a:rPr lang="cs-CZ" dirty="0" smtClean="0"/>
              <a:t>poměrů - </a:t>
            </a: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err="1">
                <a:hlinkClick r:id="rId2"/>
              </a:rPr>
              <a:t>Burlaci</a:t>
            </a:r>
            <a:r>
              <a:rPr lang="cs-CZ" dirty="0">
                <a:hlinkClick r:id="rId2"/>
              </a:rPr>
              <a:t> na Volze </a:t>
            </a:r>
            <a:r>
              <a:rPr lang="cs-CZ" dirty="0" smtClean="0"/>
              <a:t>(odkaz)</a:t>
            </a: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Burlaci na Volze</a:t>
            </a:r>
            <a:endParaRPr lang="cs-CZ" b="1" dirty="0"/>
          </a:p>
        </p:txBody>
      </p:sp>
      <p:sp>
        <p:nvSpPr>
          <p:cNvPr id="5123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" y="974725"/>
            <a:ext cx="8218488" cy="668338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Kdo to tedy byli burlaci? Proč jejich práce ukazuje na zaostalost Ruska?</a:t>
            </a:r>
          </a:p>
        </p:txBody>
      </p:sp>
      <p:pic>
        <p:nvPicPr>
          <p:cNvPr id="5124" name="Picture 2" descr="http://nd04.jxs.cz/401/973/e0192093a8_75540804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565400"/>
            <a:ext cx="67881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4"/>
          <p:cNvSpPr>
            <a:spLocks noGrp="1"/>
          </p:cNvSpPr>
          <p:nvPr>
            <p:ph type="title"/>
          </p:nvPr>
        </p:nvSpPr>
        <p:spPr>
          <a:xfrm>
            <a:off x="395288" y="2781300"/>
            <a:ext cx="8229600" cy="1143000"/>
          </a:xfrm>
        </p:spPr>
        <p:txBody>
          <a:bodyPr/>
          <a:lstStyle/>
          <a:p>
            <a:r>
              <a:rPr lang="cs-CZ" altLang="cs-CZ" smtClean="0"/>
              <a:t>Panovníci a politika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275388" cy="1143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Alexandr II. (1855 – 1881)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323850" y="1395413"/>
            <a:ext cx="8229600" cy="4713287"/>
          </a:xfrm>
        </p:spPr>
        <p:txBody>
          <a:bodyPr/>
          <a:lstStyle/>
          <a:p>
            <a:pPr eaLnBrk="1" hangingPunct="1"/>
            <a:r>
              <a:rPr lang="cs-CZ" altLang="cs-CZ" smtClean="0"/>
              <a:t>Uvědomil si nutnost modernizace</a:t>
            </a:r>
          </a:p>
          <a:p>
            <a:pPr eaLnBrk="1" hangingPunct="1"/>
            <a:r>
              <a:rPr lang="cs-CZ" altLang="cs-CZ" b="1" smtClean="0"/>
              <a:t>Roku 1861 zrušil nevolnictí</a:t>
            </a:r>
          </a:p>
          <a:p>
            <a:pPr eaLnBrk="1" hangingPunct="1"/>
            <a:r>
              <a:rPr lang="cs-CZ" altLang="cs-CZ" smtClean="0"/>
              <a:t>Reforma soudnictví, uvolnění cenzury, rozvoj školství</a:t>
            </a:r>
          </a:p>
          <a:p>
            <a:pPr eaLnBrk="1" hangingPunct="1"/>
            <a:r>
              <a:rPr lang="cs-CZ" altLang="cs-CZ" smtClean="0"/>
              <a:t>Opozice = </a:t>
            </a:r>
            <a:r>
              <a:rPr lang="cs-CZ" altLang="cs-CZ" b="1" smtClean="0"/>
              <a:t>narodnici</a:t>
            </a:r>
            <a:r>
              <a:rPr lang="cs-CZ" altLang="cs-CZ" smtClean="0"/>
              <a:t>, teroristické útoky</a:t>
            </a:r>
          </a:p>
          <a:p>
            <a:pPr eaLnBrk="1" hangingPunct="1"/>
            <a:r>
              <a:rPr lang="cs-CZ" altLang="cs-CZ" smtClean="0"/>
              <a:t>„Osvobodil“ Bulharsko</a:t>
            </a:r>
          </a:p>
          <a:p>
            <a:pPr eaLnBrk="1" hangingPunct="1"/>
            <a:r>
              <a:rPr lang="cs-CZ" altLang="cs-CZ" smtClean="0"/>
              <a:t>Prodal Aljašku USA</a:t>
            </a:r>
          </a:p>
          <a:p>
            <a:pPr eaLnBrk="1" hangingPunct="1"/>
            <a:r>
              <a:rPr lang="cs-CZ" altLang="cs-CZ" smtClean="0"/>
              <a:t>Zabit při atentátu = konec reforem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Alexandr III. (1881 – 1894)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2916238" y="2163763"/>
            <a:ext cx="5976937" cy="3238500"/>
          </a:xfrm>
        </p:spPr>
        <p:txBody>
          <a:bodyPr/>
          <a:lstStyle/>
          <a:p>
            <a:pPr eaLnBrk="1" hangingPunct="1"/>
            <a:r>
              <a:rPr lang="cs-CZ" altLang="cs-CZ" smtClean="0"/>
              <a:t>Přitvrdil samoděržaví</a:t>
            </a:r>
          </a:p>
          <a:p>
            <a:pPr eaLnBrk="1" hangingPunct="1"/>
            <a:r>
              <a:rPr lang="cs-CZ" altLang="cs-CZ" smtClean="0"/>
              <a:t>V zahraniční politice bez válečných konfliktů</a:t>
            </a:r>
          </a:p>
          <a:p>
            <a:pPr eaLnBrk="1" hangingPunct="1"/>
            <a:r>
              <a:rPr lang="cs-CZ" altLang="cs-CZ" smtClean="0"/>
              <a:t>Potlačil opozici – vyhnanství na Sibiř, do zahraničí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685925"/>
            <a:ext cx="23987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ovéPole 3"/>
          <p:cNvSpPr txBox="1">
            <a:spLocks noChangeArrowheads="1"/>
          </p:cNvSpPr>
          <p:nvPr/>
        </p:nvSpPr>
        <p:spPr bwMode="auto">
          <a:xfrm>
            <a:off x="862013" y="47244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Alexandr III.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9398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Car Mikuláš II. (1894 – 1918)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cs-CZ" altLang="cs-CZ" smtClean="0"/>
              <a:t>Moderně vzdělaný, původně příznivec reforem</a:t>
            </a:r>
            <a:endParaRPr lang="cs-CZ" altLang="cs-CZ" b="1" smtClean="0"/>
          </a:p>
          <a:p>
            <a:pPr eaLnBrk="1" hangingPunct="1"/>
            <a:r>
              <a:rPr lang="cs-CZ" altLang="cs-CZ" smtClean="0"/>
              <a:t>Velká očekávání → velká zklamání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13100"/>
            <a:ext cx="2516187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13100"/>
            <a:ext cx="37433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3"/>
          <p:cNvSpPr>
            <a:spLocks noGrp="1"/>
          </p:cNvSpPr>
          <p:nvPr>
            <p:ph type="title"/>
          </p:nvPr>
        </p:nvSpPr>
        <p:spPr>
          <a:xfrm>
            <a:off x="539750" y="2420938"/>
            <a:ext cx="8229600" cy="1143000"/>
          </a:xfrm>
        </p:spPr>
        <p:txBody>
          <a:bodyPr/>
          <a:lstStyle/>
          <a:p>
            <a:r>
              <a:rPr lang="cs-CZ" altLang="cs-CZ" b="1" dirty="0" smtClean="0"/>
              <a:t>Zahraniční politika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603</Words>
  <Application>Microsoft Office PowerPoint</Application>
  <PresentationFormat>Předvádění na obrazovce (4:3)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Calibri</vt:lpstr>
      <vt:lpstr>Arial</vt:lpstr>
      <vt:lpstr>Motiv systému Office</vt:lpstr>
      <vt:lpstr> Rusko  v 2. pol. 19. století</vt:lpstr>
      <vt:lpstr>Pospojuj - opakování</vt:lpstr>
      <vt:lpstr>Ruská společnost</vt:lpstr>
      <vt:lpstr>Burlaci na Volze</vt:lpstr>
      <vt:lpstr>Panovníci a politika</vt:lpstr>
      <vt:lpstr>Alexandr II. (1855 – 1881)</vt:lpstr>
      <vt:lpstr>Alexandr III. (1881 – 1894)</vt:lpstr>
      <vt:lpstr>Car Mikuláš II. (1894 – 1918)</vt:lpstr>
      <vt:lpstr>Zahraniční politika</vt:lpstr>
      <vt:lpstr>Dlouhodobé cíle Ruska</vt:lpstr>
      <vt:lpstr>Ruská expanze – modrá území byla připojen za cara Alexandra II.</vt:lpstr>
      <vt:lpstr>Konec 19. století</vt:lpstr>
      <vt:lpstr>Očekávání reforem</vt:lpstr>
      <vt:lpstr>Porážka ve válce přerostla v revoluci</vt:lpstr>
      <vt:lpstr>Revoluce</vt:lpstr>
      <vt:lpstr>Tzv. říjnový manifest</vt:lpstr>
      <vt:lpstr>Transsibiřská magistrála</vt:lpstr>
      <vt:lpstr>Zápis – Rusko v 2. pol. 19. století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Carské Rusko v 2. pol. 19. století</dc:title>
  <dc:creator>Učitel</dc:creator>
  <cp:lastModifiedBy>Peete</cp:lastModifiedBy>
  <cp:revision>27</cp:revision>
  <dcterms:created xsi:type="dcterms:W3CDTF">2014-02-25T18:55:42Z</dcterms:created>
  <dcterms:modified xsi:type="dcterms:W3CDTF">2020-05-09T18:35:28Z</dcterms:modified>
</cp:coreProperties>
</file>