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  <p:sldId id="265" r:id="rId16"/>
    <p:sldId id="271" r:id="rId1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B43997-6F5E-48DD-B907-32E4A592A9F7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B9D8B1-4444-4B98-AFC1-F31A912406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087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F33307-2403-4CDF-AD0C-785D6B35166D}" type="slidenum">
              <a:rPr lang="cs-CZ" altLang="cs-CZ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1144-834E-4730-83A7-380E04129A19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94C99-55CF-4816-BEA3-68612DBFA8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2ED2-755C-4CC4-93F5-4431D54A8E3F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A7FD3-84B7-4EB5-8D9A-E679659D59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487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4FCA-0FF3-4C39-8816-F911A05183A7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2219-97F2-4A13-A3CA-900E49E253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932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8F62-272D-4F38-BEBD-708F3B4EA096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F5CB5-F3D1-490A-A952-2D9D1F7730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25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B7EE-341B-4392-A3AC-E8C3E57CDC0C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6CF14-0AC3-443A-A78F-6A0B1363E5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1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40CA-FC6A-4B7F-B5BC-FB9DA5DD5AF6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283D5-2860-4B7D-8993-86DDFD6469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22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3C8B-92D7-48EA-8736-6E2101ECF051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D6CA2-A671-42AC-A16D-4F0C41031F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808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C8DB-9AF4-43FC-A245-A6868C5ACC6D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4093A-7743-4B4E-97DE-4AF9E08A29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97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876C-9776-429B-B9CC-A3A4C1D955F5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080D-4B94-4809-A0D6-4CCA08A263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887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BBC2-B4B2-4503-8C73-7DF2205E16DC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CEF6-DA88-4714-974A-4182DD6C2C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807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7B77-2914-4F50-950F-E35CEB2D45A3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A68F-AA47-4947-B991-4B53B6CA45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91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C787A-26BF-4DC7-8CCD-B95E75837B4E}" type="datetimeFigureOut">
              <a:rPr lang="cs-CZ"/>
              <a:pPr>
                <a:defRPr/>
              </a:pPr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E892EA2-AB68-4CB5-9B09-76922BCBE62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Velká Británie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dirty="0"/>
              <a:t>„dílna světa“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dirty="0"/>
              <a:t>„říše, nad kterou slunce nezapadá“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dirty="0"/>
              <a:t>„vládkyně moří</a:t>
            </a:r>
            <a:r>
              <a:rPr lang="cs-CZ" dirty="0" smtClean="0"/>
              <a:t>“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cs-CZ" b="1" dirty="0"/>
          </a:p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cs-CZ" b="1" i="1" dirty="0" smtClean="0"/>
              <a:t>Proč si myslíte, že byla Británie takto označována?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Indie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23850" y="1557338"/>
            <a:ext cx="4906963" cy="4132262"/>
          </a:xfrm>
        </p:spPr>
        <p:txBody>
          <a:bodyPr/>
          <a:lstStyle/>
          <a:p>
            <a:pPr eaLnBrk="1" hangingPunct="1"/>
            <a:r>
              <a:rPr lang="cs-CZ" altLang="cs-CZ" smtClean="0"/>
              <a:t>Anglie do Indie dovážela látku a průmyslové zboží</a:t>
            </a:r>
          </a:p>
          <a:p>
            <a:pPr eaLnBrk="1" hangingPunct="1"/>
            <a:r>
              <a:rPr lang="cs-CZ" altLang="cs-CZ" smtClean="0"/>
              <a:t>Bránili rozvoji indického průmyslu tam, kde by jim mohl konkurovat – Indie chudoba, hlad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284538"/>
            <a:ext cx="35147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Samospráva kolonií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88950" y="998538"/>
            <a:ext cx="8435975" cy="3600450"/>
          </a:xfrm>
        </p:spPr>
        <p:txBody>
          <a:bodyPr/>
          <a:lstStyle/>
          <a:p>
            <a:pPr eaLnBrk="1" hangingPunct="1"/>
            <a:r>
              <a:rPr lang="cs-CZ" altLang="cs-CZ" smtClean="0"/>
              <a:t>Poučení z amerických kolonií</a:t>
            </a:r>
          </a:p>
          <a:p>
            <a:pPr eaLnBrk="1" hangingPunct="1"/>
            <a:r>
              <a:rPr lang="cs-CZ" altLang="cs-CZ" smtClean="0"/>
              <a:t>Většina zámořských osad dostalo </a:t>
            </a:r>
            <a:r>
              <a:rPr lang="cs-CZ" altLang="cs-CZ" b="1" smtClean="0"/>
              <a:t>samosprávné postavení</a:t>
            </a:r>
            <a:r>
              <a:rPr lang="cs-CZ" altLang="cs-CZ" smtClean="0"/>
              <a:t> (= o vnitřních záležitostech si mohli rozhodovat sami)</a:t>
            </a:r>
          </a:p>
          <a:p>
            <a:pPr eaLnBrk="1" hangingPunct="1"/>
            <a:r>
              <a:rPr lang="cs-CZ" altLang="cs-CZ" b="1" smtClean="0"/>
              <a:t>Kanada, Austrálie, Nový Zéland</a:t>
            </a:r>
          </a:p>
          <a:p>
            <a:pPr eaLnBrk="1" hangingPunct="1"/>
            <a:r>
              <a:rPr lang="cs-CZ" altLang="cs-CZ" smtClean="0"/>
              <a:t>Irsko samosprávu nezískalo - nepokoje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48244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15900"/>
            <a:ext cx="26241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dpis 1"/>
          <p:cNvSpPr>
            <a:spLocks noGrp="1"/>
          </p:cNvSpPr>
          <p:nvPr>
            <p:ph type="title"/>
          </p:nvPr>
        </p:nvSpPr>
        <p:spPr>
          <a:xfrm>
            <a:off x="0" y="3937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Viktoriánská doba</a:t>
            </a:r>
          </a:p>
        </p:txBody>
      </p:sp>
      <p:sp>
        <p:nvSpPr>
          <p:cNvPr id="1536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4708525"/>
          </a:xfrm>
        </p:spPr>
        <p:txBody>
          <a:bodyPr/>
          <a:lstStyle/>
          <a:p>
            <a:pPr eaLnBrk="1" hangingPunct="1"/>
            <a:r>
              <a:rPr lang="cs-CZ" altLang="cs-CZ" smtClean="0"/>
              <a:t>Formální pravidla</a:t>
            </a:r>
          </a:p>
          <a:p>
            <a:pPr eaLnBrk="1" hangingPunct="1"/>
            <a:r>
              <a:rPr lang="cs-CZ" altLang="cs-CZ" smtClean="0"/>
              <a:t>Žena podřízena svému muži</a:t>
            </a:r>
          </a:p>
          <a:p>
            <a:pPr eaLnBrk="1" hangingPunct="1"/>
            <a:r>
              <a:rPr lang="cs-CZ" altLang="cs-CZ" smtClean="0"/>
              <a:t>Odívání – muži upjaté, ženy zdobné</a:t>
            </a:r>
          </a:p>
          <a:p>
            <a:pPr eaLnBrk="1" hangingPunct="1"/>
            <a:r>
              <a:rPr lang="cs-CZ" altLang="cs-CZ" smtClean="0"/>
              <a:t>Zájem o politiku, literaturu</a:t>
            </a:r>
          </a:p>
          <a:p>
            <a:pPr eaLnBrk="1" hangingPunct="1"/>
            <a:r>
              <a:rPr lang="cs-CZ" altLang="cs-CZ" smtClean="0"/>
              <a:t>Významný autor: Charles Dickens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910013"/>
            <a:ext cx="307498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962025"/>
            <a:ext cx="3671887" cy="270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6544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0200"/>
            <a:ext cx="286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1775"/>
            <a:ext cx="50768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36655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933825"/>
            <a:ext cx="3810000" cy="2533650"/>
          </a:xfrm>
          <a:noFill/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2354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Zlepšení životních podmínek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mtClean="0"/>
              <a:t>Z úspěchů impéria těžily všechny vrstvy společnosti</a:t>
            </a:r>
          </a:p>
          <a:p>
            <a:pPr eaLnBrk="1" hangingPunct="1"/>
            <a:r>
              <a:rPr lang="cs-CZ" altLang="cs-CZ" smtClean="0"/>
              <a:t>Zrušení cel na obilí – snížení cen potravin</a:t>
            </a:r>
          </a:p>
          <a:p>
            <a:pPr eaLnBrk="1" hangingPunct="1"/>
            <a:r>
              <a:rPr lang="cs-CZ" altLang="cs-CZ" smtClean="0"/>
              <a:t>Levné průmyslové zboží</a:t>
            </a:r>
          </a:p>
          <a:p>
            <a:pPr eaLnBrk="1" hangingPunct="1"/>
            <a:r>
              <a:rPr lang="cs-CZ" altLang="cs-CZ" smtClean="0"/>
              <a:t>Více peněz – na domácnost, na bydlení, na vzdělání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28638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23050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626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b="1" u="sng" dirty="0"/>
              <a:t>Velká Británie v 2. pol. 19. století</a:t>
            </a:r>
            <a:endParaRPr lang="cs-CZ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1837-1901 </a:t>
            </a:r>
            <a:r>
              <a:rPr lang="cs-CZ" sz="2800" dirty="0"/>
              <a:t>královna </a:t>
            </a:r>
            <a:r>
              <a:rPr lang="cs-CZ" sz="2800" b="1" dirty="0"/>
              <a:t>Viktorie I.</a:t>
            </a:r>
            <a:r>
              <a:rPr lang="cs-CZ" sz="2800" dirty="0"/>
              <a:t> = </a:t>
            </a:r>
            <a:r>
              <a:rPr lang="cs-CZ" sz="2800" b="1" dirty="0">
                <a:solidFill>
                  <a:srgbClr val="FF0000"/>
                </a:solidFill>
              </a:rPr>
              <a:t>viktoriánské období</a:t>
            </a:r>
            <a:endParaRPr lang="cs-CZ" sz="2800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konstituční </a:t>
            </a:r>
            <a:r>
              <a:rPr lang="cs-CZ" sz="2800" b="1" dirty="0">
                <a:solidFill>
                  <a:srgbClr val="FF0000"/>
                </a:solidFill>
              </a:rPr>
              <a:t>monarchie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=&gt; moc premiér, soupeření </a:t>
            </a:r>
            <a:r>
              <a:rPr lang="cs-CZ" sz="2800" b="1" dirty="0"/>
              <a:t>konzervativců</a:t>
            </a:r>
            <a:r>
              <a:rPr lang="cs-CZ" sz="2800" dirty="0"/>
              <a:t> a </a:t>
            </a:r>
            <a:r>
              <a:rPr lang="cs-CZ" sz="2800" b="1" dirty="0"/>
              <a:t>liberálů</a:t>
            </a:r>
            <a:endParaRPr lang="cs-CZ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průmyslová velmoc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  <a:r>
              <a:rPr lang="cs-CZ" sz="2800" dirty="0" smtClean="0"/>
              <a:t> </a:t>
            </a:r>
            <a:r>
              <a:rPr lang="cs-CZ" sz="2800" dirty="0"/>
              <a:t>postupně zlepšení života dělníků a rozšiřování volebního práva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koloniální velmoc: </a:t>
            </a:r>
            <a:r>
              <a:rPr lang="cs-CZ" sz="2800" b="1" dirty="0" smtClean="0"/>
              <a:t>staré </a:t>
            </a:r>
            <a:r>
              <a:rPr lang="cs-CZ" sz="2800" b="1" dirty="0"/>
              <a:t>kolonie </a:t>
            </a:r>
            <a:r>
              <a:rPr lang="cs-CZ" sz="2800" dirty="0"/>
              <a:t>= Kanada, Austrálie, Nový Zéland atd. – přistěhovalci, zisk autonomie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800" b="1" dirty="0" smtClean="0"/>
              <a:t>nové </a:t>
            </a:r>
            <a:r>
              <a:rPr lang="cs-CZ" sz="2800" b="1" dirty="0"/>
              <a:t>kolonie </a:t>
            </a:r>
            <a:r>
              <a:rPr lang="cs-CZ" sz="2800" dirty="0"/>
              <a:t>= Afrika, Asie – domorodé obyvatelstvo, ovládáno centrálně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Indie</a:t>
            </a:r>
            <a:r>
              <a:rPr lang="cs-CZ" sz="2800" b="1" dirty="0" smtClean="0"/>
              <a:t> </a:t>
            </a:r>
            <a:r>
              <a:rPr lang="cs-CZ" sz="2800" dirty="0"/>
              <a:t>= </a:t>
            </a:r>
            <a:r>
              <a:rPr lang="cs-CZ" sz="2800" dirty="0" smtClean="0"/>
              <a:t>„</a:t>
            </a:r>
            <a:r>
              <a:rPr lang="cs-CZ" sz="2800" b="1" dirty="0" smtClean="0"/>
              <a:t>perla impéria</a:t>
            </a:r>
            <a:r>
              <a:rPr lang="cs-CZ" sz="2800" dirty="0" smtClean="0"/>
              <a:t>“, </a:t>
            </a:r>
            <a:r>
              <a:rPr lang="cs-CZ" sz="2800" dirty="0"/>
              <a:t>zdroj surovin, pracovníků i odbytu zboží, </a:t>
            </a:r>
            <a:r>
              <a:rPr lang="cs-CZ" sz="2800" b="1" dirty="0"/>
              <a:t>Irsko</a:t>
            </a:r>
            <a:r>
              <a:rPr lang="cs-CZ" sz="2800" dirty="0"/>
              <a:t> </a:t>
            </a:r>
            <a:r>
              <a:rPr lang="cs-CZ" sz="2800" dirty="0" smtClean="0"/>
              <a:t>– autonomii nezískalo, nepokoje</a:t>
            </a:r>
            <a:endParaRPr lang="cs-CZ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Viktoriánská éra v Británii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497138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Královna Viktorie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250825" y="1398588"/>
            <a:ext cx="4465638" cy="4910137"/>
          </a:xfrm>
        </p:spPr>
        <p:txBody>
          <a:bodyPr/>
          <a:lstStyle/>
          <a:p>
            <a:pPr eaLnBrk="1" hangingPunct="1"/>
            <a:r>
              <a:rPr lang="cs-CZ" altLang="cs-CZ" smtClean="0"/>
              <a:t>Na trůn nastoupila jako osmnáctiletá</a:t>
            </a:r>
          </a:p>
          <a:p>
            <a:pPr eaLnBrk="1" hangingPunct="1"/>
            <a:r>
              <a:rPr lang="cs-CZ" altLang="cs-CZ" smtClean="0"/>
              <a:t>Vládla 64 let (1837-1901)</a:t>
            </a:r>
          </a:p>
          <a:p>
            <a:pPr eaLnBrk="1" hangingPunct="1"/>
            <a:r>
              <a:rPr lang="cs-CZ" altLang="cs-CZ" smtClean="0"/>
              <a:t>Královna Anglie a Irska a císařovna indická</a:t>
            </a:r>
          </a:p>
          <a:p>
            <a:pPr eaLnBrk="1" hangingPunct="1"/>
            <a:r>
              <a:rPr lang="cs-CZ" altLang="cs-CZ" smtClean="0"/>
              <a:t>Manžel </a:t>
            </a:r>
            <a:r>
              <a:rPr lang="cs-CZ" altLang="cs-CZ" b="1" smtClean="0"/>
              <a:t>princ Albert</a:t>
            </a:r>
          </a:p>
          <a:p>
            <a:pPr eaLnBrk="1" hangingPunct="1"/>
            <a:r>
              <a:rPr lang="cs-CZ" altLang="cs-CZ" smtClean="0"/>
              <a:t>Symbol tradiční Anglie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370263"/>
            <a:ext cx="396081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1944688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Parlamentní demokratický systém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/>
            <a:r>
              <a:rPr lang="cs-CZ" altLang="cs-CZ" smtClean="0"/>
              <a:t>Výkonná moc v rukou vlády – ta odpovídala </a:t>
            </a:r>
            <a:r>
              <a:rPr lang="cs-CZ" altLang="cs-CZ" b="1" smtClean="0"/>
              <a:t>parlamentu</a:t>
            </a:r>
          </a:p>
          <a:p>
            <a:pPr eaLnBrk="1" hangingPunct="1"/>
            <a:r>
              <a:rPr lang="cs-CZ" altLang="cs-CZ" smtClean="0"/>
              <a:t>Složení parlamentu: </a:t>
            </a:r>
            <a:r>
              <a:rPr lang="cs-CZ" altLang="cs-CZ" b="1" smtClean="0"/>
              <a:t>konzervativci</a:t>
            </a:r>
            <a:r>
              <a:rPr lang="cs-CZ" altLang="cs-CZ" smtClean="0"/>
              <a:t> (zájmy pozemkových vlastníků; sociální reformy) a </a:t>
            </a:r>
            <a:r>
              <a:rPr lang="cs-CZ" altLang="cs-CZ" b="1" smtClean="0"/>
              <a:t>liberálové</a:t>
            </a:r>
            <a:r>
              <a:rPr lang="cs-CZ" altLang="cs-CZ" smtClean="0"/>
              <a:t> (zájmy průmyslníků a obchodníků, stoupenci volného obchodu)</a:t>
            </a:r>
          </a:p>
          <a:p>
            <a:pPr eaLnBrk="1" hangingPunct="1"/>
            <a:r>
              <a:rPr lang="cs-CZ" altLang="cs-CZ" smtClean="0"/>
              <a:t>Střídali se u moci</a:t>
            </a:r>
          </a:p>
          <a:p>
            <a:pPr eaLnBrk="1" hangingPunct="1"/>
            <a:r>
              <a:rPr lang="cs-CZ" altLang="cs-CZ" smtClean="0"/>
              <a:t>Zavedli množství reforem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31019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Parlamentní demokratický systém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252095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Volební reformy</a:t>
            </a:r>
          </a:p>
          <a:p>
            <a:pPr eaLnBrk="1" hangingPunct="1"/>
            <a:r>
              <a:rPr lang="cs-CZ" altLang="cs-CZ" smtClean="0"/>
              <a:t>Dříve právo volit podle majetku (vlastnictví půdy) </a:t>
            </a:r>
            <a:r>
              <a:rPr lang="cs-CZ" altLang="cs-CZ" smtClean="0">
                <a:latin typeface="Franklin Gothic Medium" pitchFamily="34" charset="0"/>
              </a:rPr>
              <a:t>→ </a:t>
            </a:r>
            <a:r>
              <a:rPr lang="cs-CZ" altLang="cs-CZ" smtClean="0"/>
              <a:t>postupně se snižovala </a:t>
            </a:r>
            <a:r>
              <a:rPr lang="cs-CZ" altLang="cs-CZ" smtClean="0">
                <a:latin typeface="Franklin Gothic Medium" pitchFamily="34" charset="0"/>
              </a:rPr>
              <a:t>→ </a:t>
            </a:r>
            <a:r>
              <a:rPr lang="cs-CZ" altLang="cs-CZ" smtClean="0"/>
              <a:t>volilo více lidí (až 60% Angličanů, ne – ženy a nemajetní)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8877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Dílna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196975"/>
            <a:ext cx="4608513" cy="50403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Zrod průmyslové revoluce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Rozvoj těžkého průmyslu</a:t>
            </a:r>
            <a:r>
              <a:rPr lang="cs-CZ" dirty="0" smtClean="0"/>
              <a:t> -  výroba železa, lokomotiv, strojů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První světová </a:t>
            </a:r>
            <a:r>
              <a:rPr lang="cs-CZ" b="1" dirty="0" smtClean="0"/>
              <a:t>průmyslová velmoc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Londýn – centrum obchodu a finančního světa</a:t>
            </a:r>
            <a:endParaRPr lang="cs-CZ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123950"/>
            <a:ext cx="33750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005263"/>
            <a:ext cx="3397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Britské impérium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cs-CZ" altLang="cs-CZ" smtClean="0"/>
              <a:t>Rozšiřování koloniálního panství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6344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Kolonie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cs-CZ" altLang="cs-CZ" smtClean="0"/>
              <a:t>Zdroj surovin</a:t>
            </a:r>
          </a:p>
          <a:p>
            <a:pPr eaLnBrk="1" hangingPunct="1"/>
            <a:r>
              <a:rPr lang="cs-CZ" altLang="cs-CZ" smtClean="0"/>
              <a:t>Odbytiště britského zboží</a:t>
            </a:r>
          </a:p>
          <a:p>
            <a:pPr eaLnBrk="1" hangingPunct="1"/>
            <a:r>
              <a:rPr lang="cs-CZ" altLang="cs-CZ" smtClean="0"/>
              <a:t>Cíl investic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196975"/>
            <a:ext cx="3632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08413"/>
            <a:ext cx="36004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http://www.sberatel.info/public/clanky/kameny_i/05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748088"/>
            <a:ext cx="2185988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Indie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5763" y="1003300"/>
            <a:ext cx="8147050" cy="676275"/>
          </a:xfrm>
        </p:spPr>
        <p:txBody>
          <a:bodyPr/>
          <a:lstStyle/>
          <a:p>
            <a:pPr eaLnBrk="1" hangingPunct="1"/>
            <a:r>
              <a:rPr lang="cs-CZ" altLang="cs-CZ" smtClean="0"/>
              <a:t>„perla impéria“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850" y="5516563"/>
            <a:ext cx="8424863" cy="896937"/>
          </a:xfrm>
        </p:spPr>
        <p:txBody>
          <a:bodyPr/>
          <a:lstStyle/>
          <a:p>
            <a:pPr eaLnBrk="1" hangingPunct="1"/>
            <a:r>
              <a:rPr lang="cs-CZ" altLang="cs-CZ" smtClean="0"/>
              <a:t>Anglie získávala – bavlnu, jutu, obilí, čaj, kávu a koření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79575"/>
            <a:ext cx="32178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04813"/>
            <a:ext cx="21653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32050"/>
            <a:ext cx="179863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65225"/>
            <a:ext cx="23971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25447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235325"/>
            <a:ext cx="1435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05213"/>
            <a:ext cx="225266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311</Words>
  <Application>Microsoft Office PowerPoint</Application>
  <PresentationFormat>Předvádění na obrazovce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Calibri</vt:lpstr>
      <vt:lpstr>Arial</vt:lpstr>
      <vt:lpstr>Franklin Gothic Medium</vt:lpstr>
      <vt:lpstr>Motiv systému Office</vt:lpstr>
      <vt:lpstr>Velká Británie</vt:lpstr>
      <vt:lpstr>Viktoriánská éra v Británii</vt:lpstr>
      <vt:lpstr>Královna Viktorie</vt:lpstr>
      <vt:lpstr>Parlamentní demokratický systém</vt:lpstr>
      <vt:lpstr>Parlamentní demokratický systém</vt:lpstr>
      <vt:lpstr>Dílna světa</vt:lpstr>
      <vt:lpstr>Britské impérium</vt:lpstr>
      <vt:lpstr>Kolonie</vt:lpstr>
      <vt:lpstr>Indie</vt:lpstr>
      <vt:lpstr>Indie</vt:lpstr>
      <vt:lpstr>Samospráva kolonií</vt:lpstr>
      <vt:lpstr>Viktoriánská doba</vt:lpstr>
      <vt:lpstr>Prezentace aplikace PowerPoint</vt:lpstr>
      <vt:lpstr>Prezentace aplikace PowerPoint</vt:lpstr>
      <vt:lpstr>Zlepšení životních podmínek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Viktoriánská éra v Anglii</dc:title>
  <dc:creator>Učitel</dc:creator>
  <cp:lastModifiedBy>Jan Šperk</cp:lastModifiedBy>
  <cp:revision>17</cp:revision>
  <dcterms:created xsi:type="dcterms:W3CDTF">2014-01-22T18:32:54Z</dcterms:created>
  <dcterms:modified xsi:type="dcterms:W3CDTF">2020-04-27T08:23:35Z</dcterms:modified>
</cp:coreProperties>
</file>