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58" r:id="rId5"/>
    <p:sldId id="260" r:id="rId6"/>
    <p:sldId id="266" r:id="rId7"/>
    <p:sldId id="262" r:id="rId8"/>
    <p:sldId id="265" r:id="rId9"/>
    <p:sldId id="267" r:id="rId1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8221" autoAdjust="0"/>
  </p:normalViewPr>
  <p:slideViewPr>
    <p:cSldViewPr>
      <p:cViewPr varScale="1">
        <p:scale>
          <a:sx n="71" d="100"/>
          <a:sy n="71" d="100"/>
        </p:scale>
        <p:origin x="103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0B7CAD-7CA3-41C4-A5B5-01345786DAA7}" type="datetimeFigureOut">
              <a:rPr lang="cs-CZ"/>
              <a:pPr>
                <a:defRPr/>
              </a:pPr>
              <a:t>25. 4. 2020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930949-5B9F-457F-ADF2-16830775F1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1098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489447E-E85A-4362-8912-D28BFCDBD8CD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11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5A9F8-BFEB-4C30-8AC4-C4123572C785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263958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27589-780D-4D0A-9FC9-98095B7FDE61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95279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770BA-3043-4ADF-B81D-8345B6EF0420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55123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F90BD-D220-43EA-8EAF-B3AF04626400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81559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37C21-F810-4534-BC1B-6B78D92797F3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87490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EF8CF-364B-4C60-B2AE-8196D2E30BBE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400839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56CCF-8AF4-4408-A908-D3E418E3CB8C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3628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0C8C1-FE36-413A-AEE1-4652DBF64570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28522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18EDC7-FC74-42F0-B4F8-A4B04C6CFBE0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21587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AEA80-4554-4BCF-904D-9E70B60617B5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159575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90098-AE68-4817-A944-EC6E5D03B770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21918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modificar el estilo de texto del patrón</a:t>
            </a:r>
          </a:p>
          <a:p>
            <a:pPr lvl="1"/>
            <a:r>
              <a:rPr lang="es-ES" altLang="cs-CZ" smtClean="0"/>
              <a:t>Segundo nivel</a:t>
            </a:r>
          </a:p>
          <a:p>
            <a:pPr lvl="2"/>
            <a:r>
              <a:rPr lang="es-ES" altLang="cs-CZ" smtClean="0"/>
              <a:t>Tercer nivel</a:t>
            </a:r>
          </a:p>
          <a:p>
            <a:pPr lvl="3"/>
            <a:r>
              <a:rPr lang="es-ES" altLang="cs-CZ" smtClean="0"/>
              <a:t>Cuarto nivel</a:t>
            </a:r>
          </a:p>
          <a:p>
            <a:pPr lvl="4"/>
            <a:r>
              <a:rPr lang="es-ES" altLang="cs-C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9EE3B8C-B526-41FE-9472-E51B342CA9EC}" type="slidenum">
              <a:rPr lang="es-ES" altLang="cs-CZ"/>
              <a:pPr/>
              <a:t>‹#›</a:t>
            </a:fld>
            <a:endParaRPr lang="es-E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323850" y="5013325"/>
            <a:ext cx="4465638" cy="544513"/>
          </a:xfrm>
          <a:noFill/>
        </p:spPr>
        <p:txBody>
          <a:bodyPr anchor="ctr"/>
          <a:lstStyle/>
          <a:p>
            <a:pPr eaLnBrk="1" hangingPunct="1"/>
            <a:r>
              <a:rPr lang="cs-CZ" altLang="cs-CZ" sz="4800" b="1" smtClean="0">
                <a:solidFill>
                  <a:schemeClr val="bg1"/>
                </a:solidFill>
              </a:rPr>
              <a:t>SULFIDY</a:t>
            </a:r>
            <a:endParaRPr lang="es-ES" altLang="cs-CZ" sz="3600" b="1" smtClean="0">
              <a:solidFill>
                <a:schemeClr val="bg1"/>
              </a:solidFill>
            </a:endParaRPr>
          </a:p>
        </p:txBody>
      </p:sp>
      <p:sp>
        <p:nvSpPr>
          <p:cNvPr id="2051" name="Rectangle 115"/>
          <p:cNvSpPr>
            <a:spLocks noGrp="1" noChangeArrowheads="1"/>
          </p:cNvSpPr>
          <p:nvPr>
            <p:ph type="subTitle" idx="1"/>
          </p:nvPr>
        </p:nvSpPr>
        <p:spPr>
          <a:xfrm>
            <a:off x="0" y="5661025"/>
            <a:ext cx="5113338" cy="576263"/>
          </a:xfrm>
        </p:spPr>
        <p:txBody>
          <a:bodyPr/>
          <a:lstStyle/>
          <a:p>
            <a:pPr algn="l" eaLnBrk="1" hangingPunct="1"/>
            <a:r>
              <a:rPr lang="cs-CZ" altLang="cs-CZ" smtClean="0">
                <a:solidFill>
                  <a:schemeClr val="bg1"/>
                </a:solidFill>
              </a:rPr>
              <a:t>Názvosloví anorganických sloučenin</a:t>
            </a:r>
            <a:endParaRPr lang="es-ES" altLang="cs-CZ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tx1"/>
                </a:solidFill>
              </a:rPr>
              <a:t>Sulfidy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268413"/>
            <a:ext cx="7632700" cy="54737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dvouprvkové sloučeniny síry s kovovým prvkem</a:t>
            </a:r>
          </a:p>
          <a:p>
            <a:pPr marL="0" indent="0" eaLnBrk="1" hangingPunct="1">
              <a:buFontTx/>
              <a:buNone/>
              <a:defRPr/>
            </a:pPr>
            <a:endParaRPr lang="cs-CZ" altLang="cs-CZ" sz="28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altLang="cs-CZ" sz="2800" dirty="0" smtClean="0"/>
              <a:t>Podstatné jméno:</a:t>
            </a:r>
          </a:p>
          <a:p>
            <a:pPr eaLnBrk="1" hangingPunct="1">
              <a:defRPr/>
            </a:pPr>
            <a:r>
              <a:rPr lang="cs-CZ" altLang="cs-CZ" sz="2800" dirty="0" smtClean="0"/>
              <a:t> </a:t>
            </a:r>
            <a:r>
              <a:rPr lang="cs-CZ" altLang="cs-CZ" sz="2800" b="1" dirty="0" smtClean="0"/>
              <a:t>sulfid</a:t>
            </a:r>
            <a:r>
              <a:rPr lang="cs-CZ" altLang="cs-CZ" sz="2800" dirty="0" smtClean="0"/>
              <a:t> - </a:t>
            </a:r>
            <a:r>
              <a:rPr lang="cs-CZ" altLang="cs-CZ" sz="2800" dirty="0" smtClean="0">
                <a:solidFill>
                  <a:srgbClr val="0070C0"/>
                </a:solidFill>
              </a:rPr>
              <a:t>záporné</a:t>
            </a:r>
            <a:r>
              <a:rPr lang="cs-CZ" altLang="cs-CZ" sz="2800" dirty="0" smtClean="0"/>
              <a:t> oxidační číslo </a:t>
            </a:r>
            <a:r>
              <a:rPr lang="cs-CZ" altLang="cs-CZ" sz="2800" b="1" i="1" dirty="0" smtClean="0"/>
              <a:t>–II</a:t>
            </a:r>
            <a:endParaRPr lang="cs-CZ" altLang="cs-CZ" sz="28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altLang="cs-CZ" sz="2800" dirty="0" smtClean="0"/>
              <a:t>Přídavné jméno:</a:t>
            </a:r>
          </a:p>
          <a:p>
            <a:pPr eaLnBrk="1" hangingPunct="1">
              <a:defRPr/>
            </a:pPr>
            <a:r>
              <a:rPr lang="cs-CZ" altLang="cs-CZ" sz="2800" dirty="0" smtClean="0">
                <a:solidFill>
                  <a:srgbClr val="0070C0"/>
                </a:solidFill>
              </a:rPr>
              <a:t>kladné</a:t>
            </a:r>
            <a:r>
              <a:rPr lang="cs-CZ" altLang="cs-CZ" sz="2800" dirty="0" smtClean="0"/>
              <a:t> oxidační číslo, které odpovídá zakončení přídavného jména (viz tabulka)</a:t>
            </a:r>
          </a:p>
          <a:p>
            <a:pPr marL="0" indent="0" eaLnBrk="1" hangingPunct="1">
              <a:buFontTx/>
              <a:buNone/>
              <a:defRPr/>
            </a:pPr>
            <a:endParaRPr lang="cs-CZ" altLang="cs-CZ" sz="2800" dirty="0"/>
          </a:p>
          <a:p>
            <a:pPr marL="0" indent="0" algn="ctr" eaLnBrk="1" hangingPunct="1">
              <a:buFontTx/>
              <a:buNone/>
              <a:defRPr/>
            </a:pPr>
            <a:r>
              <a:rPr lang="cs-CZ" altLang="cs-CZ" sz="2800" b="1" i="1" dirty="0" smtClean="0"/>
              <a:t>Jsou-li oxidační čísla obou atomů dělitelná dvěma </a:t>
            </a:r>
            <a:r>
              <a:rPr lang="cs-CZ" altLang="cs-CZ" sz="2800" i="1" dirty="0" smtClean="0"/>
              <a:t>– </a:t>
            </a:r>
            <a:r>
              <a:rPr lang="cs-CZ" altLang="cs-CZ" sz="2800" b="1" i="1" u="sng" dirty="0" smtClean="0"/>
              <a:t>krátíme</a:t>
            </a:r>
            <a:r>
              <a:rPr lang="cs-CZ" altLang="cs-CZ" sz="2800" i="1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mtClean="0"/>
              <a:t>Pro tvorbu vzorců a názvů sulfidů platí stejná pravidla jako pro oxidy.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39788" y="23336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Tvorba vzorce z názvu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9250" y="1519238"/>
            <a:ext cx="7416800" cy="5762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sz="2800" smtClean="0"/>
              <a:t>Název sulfidu                      Sulfid manganičitý</a:t>
            </a:r>
          </a:p>
          <a:p>
            <a:pPr marL="0" indent="0" eaLnBrk="1" hangingPunct="1">
              <a:buFontTx/>
              <a:buNone/>
            </a:pPr>
            <a:endParaRPr lang="cs-CZ" altLang="cs-CZ" sz="2800" smtClean="0"/>
          </a:p>
          <a:p>
            <a:pPr marL="0" indent="0" eaLnBrk="1" hangingPunct="1">
              <a:buFontTx/>
              <a:buNone/>
            </a:pPr>
            <a:endParaRPr lang="cs-CZ" altLang="cs-CZ" sz="2800" smtClean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7164388" y="2284413"/>
            <a:ext cx="1223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  S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660525" y="2147888"/>
            <a:ext cx="36671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1. Napsat značky v obráceném pořadí 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619250" y="3157538"/>
            <a:ext cx="35242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2. Určení oxidačních čísel prvků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7019925" y="3213100"/>
            <a:ext cx="13684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  S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7848600" y="3009900"/>
            <a:ext cx="43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-</a:t>
            </a:r>
            <a:r>
              <a:rPr lang="cs-CZ" altLang="cs-CZ" sz="1800" b="1">
                <a:solidFill>
                  <a:srgbClr val="FF0000"/>
                </a:solidFill>
              </a:rPr>
              <a:t>II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400925" y="3027363"/>
            <a:ext cx="549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FF0000"/>
                </a:solidFill>
              </a:rPr>
              <a:t>IV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657350" y="4224338"/>
            <a:ext cx="46799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3. Křížové pravidlo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hodnota oxidačního čísla se zapíše do kříže za značku prvku arabskou číslicí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Index 1 se ve vzorci nepíše.</a:t>
            </a: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6950075" y="4437063"/>
            <a:ext cx="1223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   S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019925" y="5495925"/>
            <a:ext cx="14319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 S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7870825" y="5741988"/>
            <a:ext cx="215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8023225" y="4667250"/>
            <a:ext cx="215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7507288" y="4651375"/>
            <a:ext cx="111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b="1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22" name="Přímá spojnice se šipkou 21"/>
          <p:cNvCxnSpPr>
            <a:stCxn id="12" idx="2"/>
          </p:cNvCxnSpPr>
          <p:nvPr/>
        </p:nvCxnSpPr>
        <p:spPr>
          <a:xfrm flipH="1">
            <a:off x="7675563" y="3378200"/>
            <a:ext cx="388937" cy="12731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13" idx="2"/>
            <a:endCxn id="19" idx="0"/>
          </p:cNvCxnSpPr>
          <p:nvPr/>
        </p:nvCxnSpPr>
        <p:spPr>
          <a:xfrm>
            <a:off x="7675563" y="3397250"/>
            <a:ext cx="455612" cy="1270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8358188" y="2001838"/>
            <a:ext cx="4286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>
            <a:off x="6732588" y="2001838"/>
            <a:ext cx="1246187" cy="4191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7507288" y="1963738"/>
            <a:ext cx="442912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914400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Tvorba názvu ze 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7513" y="1547813"/>
            <a:ext cx="3313112" cy="6762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sz="2800" smtClean="0"/>
              <a:t>Vzorec sulfidu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869113" y="1601788"/>
            <a:ext cx="1114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MnS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7650163" y="1857375"/>
            <a:ext cx="504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716088" y="2171700"/>
            <a:ext cx="396398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1. Určení oxidačních čísel pomocí křížového pravidla.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6804025" y="2405063"/>
            <a:ext cx="1366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  S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289800" y="2676525"/>
            <a:ext cx="252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1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7850188" y="2676525"/>
            <a:ext cx="252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7004050" y="3568700"/>
            <a:ext cx="1331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Mn   S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7308850" y="3325813"/>
            <a:ext cx="466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IV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7864475" y="3328988"/>
            <a:ext cx="47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-II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7602538" y="2951163"/>
            <a:ext cx="333375" cy="3603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7500938" y="2967038"/>
            <a:ext cx="482600" cy="3921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835150" y="3851275"/>
            <a:ext cx="36004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2. Určení podstatného jména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7150100" y="4289425"/>
            <a:ext cx="13319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sulf</a:t>
            </a:r>
            <a:r>
              <a:rPr lang="cs-CZ" altLang="cs-CZ" sz="2800">
                <a:solidFill>
                  <a:srgbClr val="FF0000"/>
                </a:solidFill>
              </a:rPr>
              <a:t>id</a:t>
            </a:r>
            <a:endParaRPr lang="cs-CZ" altLang="cs-CZ" sz="2800"/>
          </a:p>
        </p:txBody>
      </p:sp>
      <p:sp>
        <p:nvSpPr>
          <p:cNvPr id="21" name="TextovéPole 20"/>
          <p:cNvSpPr txBox="1">
            <a:spLocks noChangeArrowheads="1"/>
          </p:cNvSpPr>
          <p:nvPr/>
        </p:nvSpPr>
        <p:spPr bwMode="auto">
          <a:xfrm>
            <a:off x="1835150" y="5006975"/>
            <a:ext cx="33131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3. Určení přídavného jména</a:t>
            </a:r>
          </a:p>
        </p:txBody>
      </p:sp>
      <p:sp>
        <p:nvSpPr>
          <p:cNvPr id="22" name="TextovéPole 21"/>
          <p:cNvSpPr txBox="1">
            <a:spLocks noChangeArrowheads="1"/>
          </p:cNvSpPr>
          <p:nvPr/>
        </p:nvSpPr>
        <p:spPr bwMode="auto">
          <a:xfrm>
            <a:off x="6516688" y="5222875"/>
            <a:ext cx="2179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mangan</a:t>
            </a:r>
            <a:r>
              <a:rPr lang="cs-CZ" altLang="cs-CZ" sz="2800">
                <a:solidFill>
                  <a:srgbClr val="FF0000"/>
                </a:solidFill>
              </a:rPr>
              <a:t>ičitý</a:t>
            </a:r>
            <a:endParaRPr lang="cs-CZ" altLang="cs-CZ" sz="2800"/>
          </a:p>
        </p:txBody>
      </p:sp>
      <p:sp>
        <p:nvSpPr>
          <p:cNvPr id="23" name="TextovéPole 22"/>
          <p:cNvSpPr txBox="1">
            <a:spLocks noChangeArrowheads="1"/>
          </p:cNvSpPr>
          <p:nvPr/>
        </p:nvSpPr>
        <p:spPr bwMode="auto">
          <a:xfrm>
            <a:off x="5435600" y="6019800"/>
            <a:ext cx="326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/>
              <a:t> sulfid manganičitý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887413" y="2719388"/>
            <a:ext cx="8229600" cy="1143000"/>
          </a:xfrm>
        </p:spPr>
        <p:txBody>
          <a:bodyPr/>
          <a:lstStyle/>
          <a:p>
            <a:r>
              <a:rPr lang="cs-CZ" altLang="cs-CZ" sz="6000" b="1" i="1" smtClean="0"/>
              <a:t>Významné sulfidy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i="1" smtClean="0"/>
              <a:t>Sulfid olovnatý PbS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8175" y="1376363"/>
            <a:ext cx="6769100" cy="3960812"/>
          </a:xfrm>
        </p:spPr>
        <p:txBody>
          <a:bodyPr/>
          <a:lstStyle/>
          <a:p>
            <a:pPr>
              <a:defRPr/>
            </a:pPr>
            <a:r>
              <a:rPr lang="cs-CZ" sz="2800" dirty="0" smtClean="0"/>
              <a:t>„galenit“</a:t>
            </a:r>
          </a:p>
          <a:p>
            <a:pPr>
              <a:defRPr/>
            </a:pPr>
            <a:r>
              <a:rPr lang="cs-CZ" sz="2800" dirty="0" smtClean="0"/>
              <a:t>ruda pro výrobu olova</a:t>
            </a:r>
          </a:p>
          <a:p>
            <a:pPr>
              <a:defRPr/>
            </a:pPr>
            <a:r>
              <a:rPr lang="cs-CZ" sz="2800" dirty="0" smtClean="0"/>
              <a:t>k výrobě akumulátorů</a:t>
            </a:r>
            <a:endParaRPr lang="cs-CZ" sz="2800" dirty="0"/>
          </a:p>
          <a:p>
            <a:pPr marL="0" indent="0">
              <a:buFontTx/>
              <a:buNone/>
              <a:defRPr/>
            </a:pPr>
            <a:endParaRPr lang="cs-CZ" sz="2800" i="1" dirty="0"/>
          </a:p>
        </p:txBody>
      </p:sp>
      <p:pic>
        <p:nvPicPr>
          <p:cNvPr id="8196" name="Picture 6" descr="VÃ½sledek obrÃ¡zku pro akumulÃ¡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141663"/>
            <a:ext cx="3600450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8" descr="VÃ½sledek obrÃ¡zku pro olov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284538"/>
            <a:ext cx="46196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763713" y="176213"/>
            <a:ext cx="7210425" cy="1143000"/>
          </a:xfrm>
        </p:spPr>
        <p:txBody>
          <a:bodyPr/>
          <a:lstStyle/>
          <a:p>
            <a:r>
              <a:rPr lang="cs-CZ" altLang="cs-CZ" sz="4800" b="1" i="1" smtClean="0"/>
              <a:t>Sulfid zinečnatý ZnS</a:t>
            </a:r>
            <a:endParaRPr lang="cs-CZ" altLang="cs-CZ" sz="5400" b="1" i="1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20850" y="1471613"/>
            <a:ext cx="6346825" cy="4167187"/>
          </a:xfrm>
        </p:spPr>
        <p:txBody>
          <a:bodyPr/>
          <a:lstStyle/>
          <a:p>
            <a:r>
              <a:rPr lang="cs-CZ" altLang="cs-CZ" smtClean="0"/>
              <a:t>„sfalerit“</a:t>
            </a:r>
          </a:p>
          <a:p>
            <a:r>
              <a:rPr lang="cs-CZ" altLang="cs-CZ" smtClean="0"/>
              <a:t>ruda pro výrobu zinku</a:t>
            </a:r>
          </a:p>
          <a:p>
            <a:r>
              <a:rPr lang="cs-CZ" altLang="cs-CZ" smtClean="0"/>
              <a:t>výroba luminoforů (pohlcují záření a pak ho postupně vydávají)</a:t>
            </a:r>
          </a:p>
        </p:txBody>
      </p:sp>
      <p:sp>
        <p:nvSpPr>
          <p:cNvPr id="9220" name="AutoShape 6" descr="VÃ½sledek obrÃ¡zku pro luminofo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pic>
        <p:nvPicPr>
          <p:cNvPr id="9221" name="Picture 8" descr="SouvisejÃ­cÃ­ obrÃ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365625"/>
            <a:ext cx="6096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619250" y="169863"/>
            <a:ext cx="7466013" cy="1143000"/>
          </a:xfrm>
        </p:spPr>
        <p:txBody>
          <a:bodyPr/>
          <a:lstStyle/>
          <a:p>
            <a:r>
              <a:rPr lang="cs-CZ" altLang="cs-CZ" sz="4800" b="1" i="1" smtClean="0"/>
              <a:t>Pyrit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9475" y="1700213"/>
            <a:ext cx="5616575" cy="3887787"/>
          </a:xfrm>
        </p:spPr>
        <p:txBody>
          <a:bodyPr/>
          <a:lstStyle/>
          <a:p>
            <a:r>
              <a:rPr lang="cs-CZ" altLang="cs-CZ" sz="2800" smtClean="0"/>
              <a:t>k výrobě železa</a:t>
            </a:r>
          </a:p>
        </p:txBody>
      </p:sp>
      <p:pic>
        <p:nvPicPr>
          <p:cNvPr id="10244" name="Picture 7" descr="VÃ½sledek obrÃ¡zku pro pyr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3375"/>
            <a:ext cx="295275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9" descr="VÃ½sledek obrÃ¡zku pro vÃ½roba Å¾elez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565400"/>
            <a:ext cx="4543425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4598</TotalTime>
  <Words>201</Words>
  <Application>Microsoft Office PowerPoint</Application>
  <PresentationFormat>Předvádění na obrazovce (4:3)</PresentationFormat>
  <Paragraphs>56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Diseño predeterminado</vt:lpstr>
      <vt:lpstr>SULFIDY</vt:lpstr>
      <vt:lpstr>Sulfidy</vt:lpstr>
      <vt:lpstr>Prezentace aplikace PowerPoint</vt:lpstr>
      <vt:lpstr>Tvorba vzorce z názvu</vt:lpstr>
      <vt:lpstr>Tvorba názvu ze vzorce</vt:lpstr>
      <vt:lpstr>Významné sulfidy</vt:lpstr>
      <vt:lpstr>Sulfid olovnatý PbS</vt:lpstr>
      <vt:lpstr>Sulfid zinečnatý ZnS</vt:lpstr>
      <vt:lpstr>Pyrit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Peete</cp:lastModifiedBy>
  <cp:revision>631</cp:revision>
  <dcterms:created xsi:type="dcterms:W3CDTF">2010-05-23T14:28:12Z</dcterms:created>
  <dcterms:modified xsi:type="dcterms:W3CDTF">2020-04-25T17:21:06Z</dcterms:modified>
</cp:coreProperties>
</file>