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jpeg" ContentType="image/jpeg"/>
  <Override PartName="/ppt/media/image3.png" ContentType="image/png"/>
  <Override PartName="/ppt/media/image2.png" ContentType="image/png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1042560" y="4941360"/>
            <a:ext cx="4465440" cy="54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cs-CZ" sz="4800" spc="-1" strike="noStrike">
                <a:solidFill>
                  <a:srgbClr val="000000"/>
                </a:solidFill>
                <a:latin typeface="Arial"/>
              </a:rPr>
              <a:t>KYSELINY</a:t>
            </a:r>
            <a:endParaRPr b="0" lang="cs-CZ" sz="4800" spc="-1" strike="noStrike">
              <a:latin typeface="Arial"/>
            </a:endParaRPr>
          </a:p>
        </p:txBody>
      </p:sp>
      <p:sp>
        <p:nvSpPr>
          <p:cNvPr id="39" name="CustomShape 2"/>
          <p:cNvSpPr/>
          <p:nvPr/>
        </p:nvSpPr>
        <p:spPr>
          <a:xfrm>
            <a:off x="1692000" y="5660640"/>
            <a:ext cx="5112720" cy="576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598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Názvosloví anorganických sloučenin</a:t>
            </a:r>
            <a:endParaRPr b="0" lang="cs-CZ" sz="2400" spc="-1" strike="noStrike">
              <a:latin typeface="Arial"/>
            </a:endParaRPr>
          </a:p>
        </p:txBody>
      </p:sp>
      <p:pic>
        <p:nvPicPr>
          <p:cNvPr id="40" name="Picture 2" descr="VÃ½sledek obrÃ¡zku pro kyseliny vzorce"/>
          <p:cNvPicPr/>
          <p:nvPr/>
        </p:nvPicPr>
        <p:blipFill>
          <a:blip r:embed="rId1"/>
          <a:stretch/>
        </p:blipFill>
        <p:spPr>
          <a:xfrm>
            <a:off x="2556000" y="404640"/>
            <a:ext cx="2666520" cy="1542960"/>
          </a:xfrm>
          <a:prstGeom prst="rect">
            <a:avLst/>
          </a:prstGeom>
          <a:ln>
            <a:noFill/>
          </a:ln>
        </p:spPr>
      </p:pic>
      <p:pic>
        <p:nvPicPr>
          <p:cNvPr id="41" name="Picture 4" descr="VÃ½sledek obrÃ¡zku pro kyselina uhliÄitÃ¡ vzorce"/>
          <p:cNvPicPr/>
          <p:nvPr/>
        </p:nvPicPr>
        <p:blipFill>
          <a:blip r:embed="rId2"/>
          <a:stretch/>
        </p:blipFill>
        <p:spPr>
          <a:xfrm>
            <a:off x="4859280" y="2349360"/>
            <a:ext cx="3666960" cy="2016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395280" y="188640"/>
            <a:ext cx="8229240" cy="980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000000"/>
                </a:solidFill>
                <a:latin typeface="Arial"/>
              </a:rPr>
              <a:t>Kyseliny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1403280" y="1267920"/>
            <a:ext cx="7632360" cy="5473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514080" indent="-51372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Font typeface="Arial"/>
              <a:buAutoNum type="alphaUcPeriod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bezkyslíkaté – neobsahují atomy kyslíku</a:t>
            </a:r>
            <a:endParaRPr b="0" lang="cs-CZ" sz="2800" spc="-1" strike="noStrike">
              <a:latin typeface="Arial"/>
            </a:endParaRPr>
          </a:p>
          <a:p>
            <a:pPr marL="514080" indent="-51372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Font typeface="Arial"/>
              <a:buAutoNum type="alphaUcPeriod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kyslíkaté – obsahují i atomy kyslíku</a:t>
            </a:r>
            <a:endParaRPr b="0" lang="cs-CZ" sz="2800" spc="-1" strike="noStrike">
              <a:latin typeface="Arial"/>
            </a:endParaRPr>
          </a:p>
          <a:p>
            <a:pPr marL="514080" indent="-513720">
              <a:lnSpc>
                <a:spcPct val="100000"/>
              </a:lnSpc>
              <a:spcBef>
                <a:spcPts val="697"/>
              </a:spcBef>
            </a:pPr>
            <a:endParaRPr b="0" lang="cs-CZ" sz="2800" spc="-1" strike="noStrike">
              <a:latin typeface="Arial"/>
            </a:endParaRPr>
          </a:p>
          <a:p>
            <a:pPr marL="514080" indent="-513720">
              <a:lnSpc>
                <a:spcPct val="100000"/>
              </a:lnSpc>
              <a:spcBef>
                <a:spcPts val="697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BEZKYSLÍKATÉ KYSELINY</a:t>
            </a:r>
            <a:endParaRPr b="0" lang="cs-CZ" sz="2800" spc="-1" strike="noStrike">
              <a:latin typeface="Arial"/>
            </a:endParaRPr>
          </a:p>
          <a:p>
            <a:pPr marL="514080" indent="-513720">
              <a:lnSpc>
                <a:spcPct val="100000"/>
              </a:lnSpc>
              <a:spcBef>
                <a:spcPts val="697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Podstatné jméno:</a:t>
            </a:r>
            <a:endParaRPr b="0" lang="cs-CZ" sz="2800" spc="-1" strike="noStrike">
              <a:latin typeface="Arial"/>
            </a:endParaRPr>
          </a:p>
          <a:p>
            <a:pPr marL="514080" indent="-51372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000000"/>
                </a:solidFill>
                <a:latin typeface="Arial"/>
              </a:rPr>
              <a:t>kyselina</a:t>
            </a:r>
            <a:endParaRPr b="0" lang="cs-CZ" sz="2800" spc="-1" strike="noStrike">
              <a:latin typeface="Arial"/>
            </a:endParaRPr>
          </a:p>
          <a:p>
            <a:pPr marL="514080" indent="-513720">
              <a:lnSpc>
                <a:spcPct val="100000"/>
              </a:lnSpc>
              <a:spcBef>
                <a:spcPts val="697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Přídavné jméno:</a:t>
            </a:r>
            <a:endParaRPr b="0" lang="cs-CZ" sz="2800" spc="-1" strike="noStrike">
              <a:latin typeface="Arial"/>
            </a:endParaRPr>
          </a:p>
          <a:p>
            <a:pPr marL="514080" indent="-51372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název nekovového prvku s vodíkem, zakončení </a:t>
            </a:r>
            <a:r>
              <a:rPr b="1" lang="cs-CZ" sz="2800" spc="-1" strike="noStrike">
                <a:solidFill>
                  <a:srgbClr val="3c8c93"/>
                </a:solidFill>
                <a:latin typeface="Arial"/>
              </a:rPr>
              <a:t>-ová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CustomShape 2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ff0000"/>
                </a:solidFill>
                <a:latin typeface="Arial"/>
              </a:rPr>
              <a:t>kyselina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 fluorovodík</a:t>
            </a:r>
            <a:r>
              <a:rPr b="1" lang="cs-CZ" sz="3200" spc="-1" strike="noStrike">
                <a:solidFill>
                  <a:srgbClr val="3c8c93"/>
                </a:solidFill>
                <a:latin typeface="Arial"/>
              </a:rPr>
              <a:t>ová</a:t>
            </a:r>
            <a:endParaRPr b="0" lang="cs-CZ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H  F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9"/>
              </a:spcBef>
            </a:pP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HCl = kyselina chlorovodíková</a:t>
            </a:r>
            <a:endParaRPr b="0" lang="cs-CZ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9"/>
              </a:spcBef>
            </a:pP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HBr = kyselina bromovodíková</a:t>
            </a:r>
            <a:endParaRPr b="0" lang="cs-CZ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9"/>
              </a:spcBef>
            </a:pP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HI = kyselina jodovodíková</a:t>
            </a:r>
            <a:endParaRPr b="0" lang="cs-CZ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9"/>
              </a:spcBef>
            </a:pP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H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2</a:t>
            </a: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S = kyselina sirovodíková (jako plyn sirovodík – „sulfan“)</a:t>
            </a:r>
            <a:endParaRPr b="0" lang="cs-CZ" sz="2600" spc="-1" strike="noStrike">
              <a:latin typeface="Arial"/>
            </a:endParaRPr>
          </a:p>
        </p:txBody>
      </p:sp>
      <p:sp>
        <p:nvSpPr>
          <p:cNvPr id="46" name="CustomShape 3"/>
          <p:cNvSpPr/>
          <p:nvPr/>
        </p:nvSpPr>
        <p:spPr>
          <a:xfrm>
            <a:off x="4861080" y="2070000"/>
            <a:ext cx="335880" cy="398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ff0000"/>
                </a:solidFill>
                <a:latin typeface="Arial"/>
                <a:ea typeface="DejaVu Sans"/>
              </a:rPr>
              <a:t>-I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47" name="CustomShape 4"/>
          <p:cNvSpPr/>
          <p:nvPr/>
        </p:nvSpPr>
        <p:spPr>
          <a:xfrm>
            <a:off x="4429800" y="2060640"/>
            <a:ext cx="250560" cy="398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3c8c93"/>
                </a:solidFill>
                <a:latin typeface="Arial"/>
                <a:ea typeface="DejaVu Sans"/>
              </a:rPr>
              <a:t>I</a:t>
            </a:r>
            <a:endParaRPr b="0" lang="cs-CZ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395280" y="259920"/>
            <a:ext cx="8229240" cy="792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000000"/>
                </a:solidFill>
                <a:latin typeface="Arial"/>
              </a:rPr>
              <a:t>Kyslíkaté kyseliny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49" name="CustomShape 2"/>
          <p:cNvSpPr/>
          <p:nvPr/>
        </p:nvSpPr>
        <p:spPr>
          <a:xfrm>
            <a:off x="895320" y="1052640"/>
            <a:ext cx="8243640" cy="547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342720" indent="-342360">
              <a:lnSpc>
                <a:spcPct val="100000"/>
              </a:lnSpc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vzorec HXO (H-vodík, X-kyselinotvorný prvek, O-kyslík)</a:t>
            </a:r>
            <a:endParaRPr b="0" lang="cs-CZ" sz="2400" spc="-1" strike="noStrike">
              <a:latin typeface="Arial"/>
            </a:endParaRPr>
          </a:p>
          <a:p>
            <a:pPr marL="342720" indent="-342360">
              <a:lnSpc>
                <a:spcPct val="100000"/>
              </a:lnSpc>
              <a:spcBef>
                <a:spcPts val="598"/>
              </a:spcBef>
            </a:pPr>
            <a:endParaRPr b="0" lang="cs-CZ" sz="2400" spc="-1" strike="noStrike">
              <a:latin typeface="Arial"/>
            </a:endParaRPr>
          </a:p>
          <a:p>
            <a:pPr marL="342720" indent="-342360">
              <a:lnSpc>
                <a:spcPct val="100000"/>
              </a:lnSpc>
              <a:spcBef>
                <a:spcPts val="598"/>
              </a:spcBef>
            </a:pPr>
            <a:r>
              <a:rPr b="0" lang="cs-CZ" sz="2400" spc="-1" strike="noStrike" u="sng">
                <a:solidFill>
                  <a:srgbClr val="000000"/>
                </a:solidFill>
                <a:uFillTx/>
                <a:latin typeface="Arial"/>
              </a:rPr>
              <a:t>Podstatné jméno:</a:t>
            </a:r>
            <a:endParaRPr b="0" lang="cs-CZ" sz="2400" spc="-1" strike="noStrike">
              <a:latin typeface="Arial"/>
            </a:endParaRPr>
          </a:p>
          <a:p>
            <a:pPr marL="342720" indent="-342360">
              <a:lnSpc>
                <a:spcPct val="100000"/>
              </a:lnSpc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b="1" lang="cs-CZ" sz="2400" spc="-1" strike="noStrike">
                <a:solidFill>
                  <a:srgbClr val="000000"/>
                </a:solidFill>
                <a:latin typeface="Arial"/>
              </a:rPr>
              <a:t>kyselina</a:t>
            </a:r>
            <a:endParaRPr b="0" lang="cs-CZ" sz="2400" spc="-1" strike="noStrike">
              <a:latin typeface="Arial"/>
            </a:endParaRPr>
          </a:p>
          <a:p>
            <a:pPr marL="342720" indent="-342360">
              <a:lnSpc>
                <a:spcPct val="100000"/>
              </a:lnSpc>
              <a:spcBef>
                <a:spcPts val="598"/>
              </a:spcBef>
            </a:pPr>
            <a:r>
              <a:rPr b="0" lang="cs-CZ" sz="2400" spc="-1" strike="noStrike" u="sng">
                <a:solidFill>
                  <a:srgbClr val="000000"/>
                </a:solidFill>
                <a:uFillTx/>
                <a:latin typeface="Arial"/>
              </a:rPr>
              <a:t>Přídavné jméno:</a:t>
            </a:r>
            <a:endParaRPr b="0" lang="cs-CZ" sz="2400" spc="-1" strike="noStrike">
              <a:latin typeface="Arial"/>
            </a:endParaRPr>
          </a:p>
          <a:p>
            <a:pPr marL="342720" indent="-342360">
              <a:lnSpc>
                <a:spcPct val="100000"/>
              </a:lnSpc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název kyselinotvorného prvku se zakončením podle oxidačního čísla (viz tabulka)</a:t>
            </a:r>
            <a:endParaRPr b="0" lang="cs-CZ" sz="2400" spc="-1" strike="noStrike">
              <a:latin typeface="Arial"/>
            </a:endParaRPr>
          </a:p>
          <a:p>
            <a:pPr marL="342720" indent="-342360">
              <a:lnSpc>
                <a:spcPct val="100000"/>
              </a:lnSpc>
              <a:spcBef>
                <a:spcPts val="598"/>
              </a:spcBef>
            </a:pPr>
            <a:endParaRPr b="0" lang="cs-CZ" sz="2400" spc="-1" strike="noStrike">
              <a:latin typeface="Arial"/>
            </a:endParaRPr>
          </a:p>
          <a:p>
            <a:pPr marL="342720" indent="-342360">
              <a:lnSpc>
                <a:spcPct val="100000"/>
              </a:lnSpc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atomy vodíku – vždy oxidační číslo +I (H )</a:t>
            </a:r>
            <a:endParaRPr b="0" lang="cs-CZ" sz="2400" spc="-1" strike="noStrike">
              <a:latin typeface="Arial"/>
            </a:endParaRPr>
          </a:p>
          <a:p>
            <a:pPr marL="342720" indent="-342360">
              <a:lnSpc>
                <a:spcPct val="100000"/>
              </a:lnSpc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atomy kyslíku – vždy oxidační číslo –II (O  )</a:t>
            </a:r>
            <a:endParaRPr b="0" lang="cs-CZ" sz="2400" spc="-1" strike="noStrike">
              <a:latin typeface="Arial"/>
            </a:endParaRPr>
          </a:p>
          <a:p>
            <a:pPr marL="342720" indent="-342360">
              <a:lnSpc>
                <a:spcPct val="100000"/>
              </a:lnSpc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atomy kyselinotvorného prvku – oxidační číslo +I až +VIII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50" name="CustomShape 3"/>
          <p:cNvSpPr/>
          <p:nvPr/>
        </p:nvSpPr>
        <p:spPr>
          <a:xfrm>
            <a:off x="6734880" y="4365720"/>
            <a:ext cx="250560" cy="398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I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51" name="CustomShape 4"/>
          <p:cNvSpPr/>
          <p:nvPr/>
        </p:nvSpPr>
        <p:spPr>
          <a:xfrm>
            <a:off x="6734160" y="4765680"/>
            <a:ext cx="406080" cy="398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-II</a:t>
            </a:r>
            <a:endParaRPr b="0" lang="cs-CZ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839880" y="233280"/>
            <a:ext cx="8229240" cy="60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cs-CZ" sz="3600" spc="-1" strike="noStrike">
                <a:solidFill>
                  <a:srgbClr val="000000"/>
                </a:solidFill>
                <a:latin typeface="Arial"/>
              </a:rPr>
              <a:t>Tvorba vzorce z názvu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53" name="CustomShape 2"/>
          <p:cNvSpPr/>
          <p:nvPr/>
        </p:nvSpPr>
        <p:spPr>
          <a:xfrm>
            <a:off x="1619280" y="836280"/>
            <a:ext cx="7416360" cy="576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697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Název kyseliny                     kyselina dusičná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endParaRPr b="0" lang="cs-CZ" sz="2800" spc="-1" strike="noStrike">
              <a:latin typeface="Arial"/>
            </a:endParaRPr>
          </a:p>
        </p:txBody>
      </p:sp>
      <p:sp>
        <p:nvSpPr>
          <p:cNvPr id="54" name="CustomShape 3"/>
          <p:cNvSpPr/>
          <p:nvPr/>
        </p:nvSpPr>
        <p:spPr>
          <a:xfrm>
            <a:off x="6743880" y="1579680"/>
            <a:ext cx="1439280" cy="520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H N O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55" name="CustomShape 4"/>
          <p:cNvSpPr/>
          <p:nvPr/>
        </p:nvSpPr>
        <p:spPr>
          <a:xfrm>
            <a:off x="1403280" y="1447920"/>
            <a:ext cx="3924000" cy="825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1. Napsat značky prvků ve správném pořadí 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56" name="CustomShape 5"/>
          <p:cNvSpPr/>
          <p:nvPr/>
        </p:nvSpPr>
        <p:spPr>
          <a:xfrm>
            <a:off x="1403280" y="2244600"/>
            <a:ext cx="4105080" cy="825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2. Určení oxidačních čísel atomů všech prvků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57" name="CustomShape 6"/>
          <p:cNvSpPr/>
          <p:nvPr/>
        </p:nvSpPr>
        <p:spPr>
          <a:xfrm>
            <a:off x="7115040" y="2503440"/>
            <a:ext cx="1944360" cy="520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H  N  O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58" name="CustomShape 7"/>
          <p:cNvSpPr/>
          <p:nvPr/>
        </p:nvSpPr>
        <p:spPr>
          <a:xfrm>
            <a:off x="8255160" y="2317680"/>
            <a:ext cx="431280" cy="36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ff0000"/>
                </a:solidFill>
                <a:latin typeface="Arial"/>
                <a:ea typeface="DejaVu Sans"/>
              </a:rPr>
              <a:t>-I</a:t>
            </a:r>
            <a:r>
              <a:rPr b="1" lang="cs-CZ" sz="1800" spc="-1" strike="noStrike">
                <a:solidFill>
                  <a:srgbClr val="ff0000"/>
                </a:solidFill>
                <a:latin typeface="Arial"/>
                <a:ea typeface="DejaVu Sans"/>
              </a:rPr>
              <a:t>I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59" name="CustomShape 8"/>
          <p:cNvSpPr/>
          <p:nvPr/>
        </p:nvSpPr>
        <p:spPr>
          <a:xfrm>
            <a:off x="7389720" y="2340000"/>
            <a:ext cx="345960" cy="36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ff0000"/>
                </a:solidFill>
                <a:latin typeface="Arial"/>
                <a:ea typeface="DejaVu Sans"/>
              </a:rPr>
              <a:t>I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60" name="CustomShape 9"/>
          <p:cNvSpPr/>
          <p:nvPr/>
        </p:nvSpPr>
        <p:spPr>
          <a:xfrm>
            <a:off x="1432080" y="3076560"/>
            <a:ext cx="4679280" cy="1922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3. Určení počtu vodíkových atomů. (Podle oxidačního čísla kyselinotvorného prvku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–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liché –&gt; počet 1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- sudé -&gt; počet 2)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61" name="CustomShape 10"/>
          <p:cNvSpPr/>
          <p:nvPr/>
        </p:nvSpPr>
        <p:spPr>
          <a:xfrm>
            <a:off x="7145280" y="3608280"/>
            <a:ext cx="1557000" cy="520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H  N  O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62" name="CustomShape 11"/>
          <p:cNvSpPr/>
          <p:nvPr/>
        </p:nvSpPr>
        <p:spPr>
          <a:xfrm>
            <a:off x="7270920" y="5002200"/>
            <a:ext cx="1431360" cy="520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H  N  O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63" name="CustomShape 12"/>
          <p:cNvSpPr/>
          <p:nvPr/>
        </p:nvSpPr>
        <p:spPr>
          <a:xfrm>
            <a:off x="7562880" y="6405480"/>
            <a:ext cx="271080" cy="398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3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64" name="CustomShape 13"/>
          <p:cNvSpPr/>
          <p:nvPr/>
        </p:nvSpPr>
        <p:spPr>
          <a:xfrm>
            <a:off x="7464600" y="3879720"/>
            <a:ext cx="110520" cy="428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1" lang="cs-CZ" sz="2200" spc="-1" strike="noStrike">
                <a:solidFill>
                  <a:srgbClr val="ff0000"/>
                </a:solidFill>
                <a:latin typeface="Arial"/>
                <a:ea typeface="DejaVu Sans"/>
              </a:rPr>
              <a:t>1</a:t>
            </a:r>
            <a:endParaRPr b="0" lang="cs-CZ" sz="2200" spc="-1" strike="noStrike">
              <a:latin typeface="Arial"/>
            </a:endParaRPr>
          </a:p>
        </p:txBody>
      </p:sp>
      <p:sp>
        <p:nvSpPr>
          <p:cNvPr id="65" name="CustomShape 14"/>
          <p:cNvSpPr/>
          <p:nvPr/>
        </p:nvSpPr>
        <p:spPr>
          <a:xfrm flipH="1">
            <a:off x="8112600" y="1317600"/>
            <a:ext cx="527400" cy="1046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ff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Line 15"/>
          <p:cNvSpPr/>
          <p:nvPr/>
        </p:nvSpPr>
        <p:spPr>
          <a:xfrm>
            <a:off x="8174160" y="1268280"/>
            <a:ext cx="612720" cy="0"/>
          </a:xfrm>
          <a:prstGeom prst="line">
            <a:avLst/>
          </a:prstGeom>
          <a:ln w="2844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CustomShape 16"/>
          <p:cNvSpPr/>
          <p:nvPr/>
        </p:nvSpPr>
        <p:spPr>
          <a:xfrm>
            <a:off x="7794720" y="2317680"/>
            <a:ext cx="344160" cy="36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ff0000"/>
                </a:solidFill>
                <a:latin typeface="Arial"/>
                <a:ea typeface="DejaVu Sans"/>
              </a:rPr>
              <a:t>V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68" name="CustomShape 17"/>
          <p:cNvSpPr/>
          <p:nvPr/>
        </p:nvSpPr>
        <p:spPr>
          <a:xfrm>
            <a:off x="1370160" y="5002200"/>
            <a:ext cx="4608000" cy="1190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4. Určení počtu kyslíkových atomů (součet ox.čísel všech atomů roven 0!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69" name="CustomShape 18"/>
          <p:cNvSpPr/>
          <p:nvPr/>
        </p:nvSpPr>
        <p:spPr>
          <a:xfrm>
            <a:off x="7391520" y="3422520"/>
            <a:ext cx="344160" cy="36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ff0000"/>
                </a:solidFill>
                <a:latin typeface="Arial"/>
                <a:ea typeface="DejaVu Sans"/>
              </a:rPr>
              <a:t>I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70" name="CustomShape 19"/>
          <p:cNvSpPr/>
          <p:nvPr/>
        </p:nvSpPr>
        <p:spPr>
          <a:xfrm>
            <a:off x="7834320" y="3422520"/>
            <a:ext cx="345600" cy="36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ff0000"/>
                </a:solidFill>
                <a:latin typeface="Arial"/>
                <a:ea typeface="DejaVu Sans"/>
              </a:rPr>
              <a:t>V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71" name="CustomShape 20"/>
          <p:cNvSpPr/>
          <p:nvPr/>
        </p:nvSpPr>
        <p:spPr>
          <a:xfrm>
            <a:off x="8290080" y="3425760"/>
            <a:ext cx="431280" cy="36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ff0000"/>
                </a:solidFill>
                <a:latin typeface="Arial"/>
                <a:ea typeface="DejaVu Sans"/>
              </a:rPr>
              <a:t>-I</a:t>
            </a:r>
            <a:r>
              <a:rPr b="1" lang="cs-CZ" sz="1800" spc="-1" strike="noStrike">
                <a:solidFill>
                  <a:srgbClr val="ff0000"/>
                </a:solidFill>
                <a:latin typeface="Arial"/>
                <a:ea typeface="DejaVu Sans"/>
              </a:rPr>
              <a:t>I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72" name="CustomShape 21"/>
          <p:cNvSpPr/>
          <p:nvPr/>
        </p:nvSpPr>
        <p:spPr>
          <a:xfrm>
            <a:off x="8391600" y="4830840"/>
            <a:ext cx="431280" cy="36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ff0000"/>
                </a:solidFill>
                <a:latin typeface="Arial"/>
                <a:ea typeface="DejaVu Sans"/>
              </a:rPr>
              <a:t>-I</a:t>
            </a:r>
            <a:r>
              <a:rPr b="1" lang="cs-CZ" sz="1800" spc="-1" strike="noStrike">
                <a:solidFill>
                  <a:srgbClr val="ff0000"/>
                </a:solidFill>
                <a:latin typeface="Arial"/>
                <a:ea typeface="DejaVu Sans"/>
              </a:rPr>
              <a:t>I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73" name="CustomShape 22"/>
          <p:cNvSpPr/>
          <p:nvPr/>
        </p:nvSpPr>
        <p:spPr>
          <a:xfrm>
            <a:off x="7923240" y="4830840"/>
            <a:ext cx="259920" cy="36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ff0000"/>
                </a:solidFill>
                <a:latin typeface="Arial"/>
                <a:ea typeface="DejaVu Sans"/>
              </a:rPr>
              <a:t>V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74" name="CustomShape 23"/>
          <p:cNvSpPr/>
          <p:nvPr/>
        </p:nvSpPr>
        <p:spPr>
          <a:xfrm>
            <a:off x="7453440" y="4830840"/>
            <a:ext cx="345600" cy="36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ff0000"/>
                </a:solidFill>
                <a:latin typeface="Arial"/>
                <a:ea typeface="DejaVu Sans"/>
              </a:rPr>
              <a:t>I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75" name="CustomShape 24"/>
          <p:cNvSpPr/>
          <p:nvPr/>
        </p:nvSpPr>
        <p:spPr>
          <a:xfrm>
            <a:off x="6502320" y="5413320"/>
            <a:ext cx="2592000" cy="825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1+5+ </a:t>
            </a:r>
            <a:r>
              <a:rPr b="0" lang="cs-CZ" sz="2400" spc="-1" strike="noStrike">
                <a:solidFill>
                  <a:srgbClr val="ff0000"/>
                </a:solidFill>
                <a:latin typeface="Arial"/>
                <a:ea typeface="DejaVu Sans"/>
              </a:rPr>
              <a:t>?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∙ (-2)= 0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1+5+ </a:t>
            </a:r>
            <a:r>
              <a:rPr b="0" lang="cs-CZ" sz="2400" spc="-1" strike="noStrike">
                <a:solidFill>
                  <a:srgbClr val="ff0000"/>
                </a:solidFill>
                <a:latin typeface="Arial"/>
                <a:ea typeface="DejaVu Sans"/>
              </a:rPr>
              <a:t>3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∙ (-2)= 0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76" name="CustomShape 25"/>
          <p:cNvSpPr/>
          <p:nvPr/>
        </p:nvSpPr>
        <p:spPr>
          <a:xfrm>
            <a:off x="1467000" y="6243480"/>
            <a:ext cx="4608000" cy="459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5. Vzorec kyseliny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77" name="CustomShape 26"/>
          <p:cNvSpPr/>
          <p:nvPr/>
        </p:nvSpPr>
        <p:spPr>
          <a:xfrm>
            <a:off x="6737400" y="6243480"/>
            <a:ext cx="1431360" cy="520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HNO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nodeType="clickEffect" fill="hold">
                      <p:stCondLst>
                        <p:cond delay="indefinite"/>
                      </p:stCondLst>
                      <p:childTnLst>
                        <p:par>
                          <p:cTn id="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nodeType="clickEffect" fill="hold">
                      <p:stCondLst>
                        <p:cond delay="indefinite"/>
                      </p:stCondLst>
                      <p:childTnLst>
                        <p:par>
                          <p:cTn id="1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nodeType="clickEffect" fill="hold">
                      <p:stCondLst>
                        <p:cond delay="indefinite"/>
                      </p:stCondLst>
                      <p:childTnLst>
                        <p:par>
                          <p:cTn id="1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nodeType="clickEffect" fill="hold">
                      <p:stCondLst>
                        <p:cond delay="indefinite"/>
                      </p:stCondLst>
                      <p:childTnLst>
                        <p:par>
                          <p:cTn id="2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nodeType="clickEffect" fill="hold">
                      <p:stCondLst>
                        <p:cond delay="indefinite"/>
                      </p:stCondLst>
                      <p:childTnLst>
                        <p:par>
                          <p:cTn id="2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nodeType="clickEffect" fill="hold">
                      <p:stCondLst>
                        <p:cond delay="indefinite"/>
                      </p:stCondLst>
                      <p:childTnLst>
                        <p:par>
                          <p:cTn id="3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nodeType="clickEffect" fill="hold">
                      <p:stCondLst>
                        <p:cond delay="indefinite"/>
                      </p:stCondLst>
                      <p:childTnLst>
                        <p:par>
                          <p:cTn id="4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nodeType="clickEffect" fill="hold">
                      <p:stCondLst>
                        <p:cond delay="indefinite"/>
                      </p:stCondLst>
                      <p:childTnLst>
                        <p:par>
                          <p:cTn id="4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nodeType="clickEffect" fill="hold">
                      <p:stCondLst>
                        <p:cond delay="indefinite"/>
                      </p:stCondLst>
                      <p:childTnLst>
                        <p:par>
                          <p:cTn id="5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nodeType="clickEffect" fill="hold">
                      <p:stCondLst>
                        <p:cond delay="indefinite"/>
                      </p:stCondLst>
                      <p:childTnLst>
                        <p:par>
                          <p:cTn id="5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nodeType="clickEffect" fill="hold">
                      <p:stCondLst>
                        <p:cond delay="indefinite"/>
                      </p:stCondLst>
                      <p:childTnLst>
                        <p:par>
                          <p:cTn id="6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nodeType="clickEffect" fill="hold">
                      <p:stCondLst>
                        <p:cond delay="indefinite"/>
                      </p:stCondLst>
                      <p:childTnLst>
                        <p:par>
                          <p:cTn id="7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nodeType="clickEffect" fill="hold">
                      <p:stCondLst>
                        <p:cond delay="indefinite"/>
                      </p:stCondLst>
                      <p:childTnLst>
                        <p:par>
                          <p:cTn id="7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nodeType="clickEffect" fill="hold">
                      <p:stCondLst>
                        <p:cond delay="indefinite"/>
                      </p:stCondLst>
                      <p:childTnLst>
                        <p:par>
                          <p:cTn id="8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8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839880" y="233280"/>
            <a:ext cx="8229240" cy="60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cs-CZ" sz="3600" spc="-1" strike="noStrike">
                <a:solidFill>
                  <a:srgbClr val="000000"/>
                </a:solidFill>
                <a:latin typeface="Arial"/>
              </a:rPr>
              <a:t>Tvorba vzorce z názvu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1619280" y="836280"/>
            <a:ext cx="7416360" cy="576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697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Název kyseliny                       kyselina sírová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endParaRPr b="0" lang="cs-CZ" sz="2800" spc="-1" strike="noStrike">
              <a:latin typeface="Arial"/>
            </a:endParaRPr>
          </a:p>
        </p:txBody>
      </p:sp>
      <p:sp>
        <p:nvSpPr>
          <p:cNvPr id="80" name="CustomShape 3"/>
          <p:cNvSpPr/>
          <p:nvPr/>
        </p:nvSpPr>
        <p:spPr>
          <a:xfrm>
            <a:off x="6743880" y="1579680"/>
            <a:ext cx="1439280" cy="520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H S O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81" name="CustomShape 4"/>
          <p:cNvSpPr/>
          <p:nvPr/>
        </p:nvSpPr>
        <p:spPr>
          <a:xfrm>
            <a:off x="1403280" y="1447920"/>
            <a:ext cx="3924000" cy="825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1. Napsat značky prvků ve správném pořadí 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82" name="CustomShape 5"/>
          <p:cNvSpPr/>
          <p:nvPr/>
        </p:nvSpPr>
        <p:spPr>
          <a:xfrm>
            <a:off x="1403280" y="2244600"/>
            <a:ext cx="4105080" cy="825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2. Určení oxidačních čísel atomů všech prvků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83" name="CustomShape 6"/>
          <p:cNvSpPr/>
          <p:nvPr/>
        </p:nvSpPr>
        <p:spPr>
          <a:xfrm>
            <a:off x="7115040" y="2503440"/>
            <a:ext cx="1944360" cy="520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H  S  O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84" name="CustomShape 7"/>
          <p:cNvSpPr/>
          <p:nvPr/>
        </p:nvSpPr>
        <p:spPr>
          <a:xfrm>
            <a:off x="8255160" y="2317680"/>
            <a:ext cx="431280" cy="36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ff0000"/>
                </a:solidFill>
                <a:latin typeface="Arial"/>
                <a:ea typeface="DejaVu Sans"/>
              </a:rPr>
              <a:t>-I</a:t>
            </a:r>
            <a:r>
              <a:rPr b="1" lang="cs-CZ" sz="1800" spc="-1" strike="noStrike">
                <a:solidFill>
                  <a:srgbClr val="ff0000"/>
                </a:solidFill>
                <a:latin typeface="Arial"/>
                <a:ea typeface="DejaVu Sans"/>
              </a:rPr>
              <a:t>I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85" name="CustomShape 8"/>
          <p:cNvSpPr/>
          <p:nvPr/>
        </p:nvSpPr>
        <p:spPr>
          <a:xfrm>
            <a:off x="7389720" y="2340000"/>
            <a:ext cx="345960" cy="36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ff0000"/>
                </a:solidFill>
                <a:latin typeface="Arial"/>
                <a:ea typeface="DejaVu Sans"/>
              </a:rPr>
              <a:t>I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86" name="CustomShape 9"/>
          <p:cNvSpPr/>
          <p:nvPr/>
        </p:nvSpPr>
        <p:spPr>
          <a:xfrm>
            <a:off x="1432080" y="3076560"/>
            <a:ext cx="4679280" cy="1922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3. Určení počtu vodíkových atomů. (Podle oxidačního čísla kyselinotvorného prvku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–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liché –&gt; počet 1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- sudé -&gt; počet 2)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87" name="CustomShape 10"/>
          <p:cNvSpPr/>
          <p:nvPr/>
        </p:nvSpPr>
        <p:spPr>
          <a:xfrm>
            <a:off x="7145280" y="3608280"/>
            <a:ext cx="1557000" cy="520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H  S  O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88" name="CustomShape 11"/>
          <p:cNvSpPr/>
          <p:nvPr/>
        </p:nvSpPr>
        <p:spPr>
          <a:xfrm>
            <a:off x="7270920" y="5002200"/>
            <a:ext cx="1431360" cy="520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H  S  O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89" name="CustomShape 12"/>
          <p:cNvSpPr/>
          <p:nvPr/>
        </p:nvSpPr>
        <p:spPr>
          <a:xfrm>
            <a:off x="7711920" y="6405480"/>
            <a:ext cx="271080" cy="398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4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90" name="CustomShape 13"/>
          <p:cNvSpPr/>
          <p:nvPr/>
        </p:nvSpPr>
        <p:spPr>
          <a:xfrm>
            <a:off x="7464600" y="3879720"/>
            <a:ext cx="110520" cy="428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1" lang="cs-CZ" sz="2200" spc="-1" strike="noStrike">
                <a:solidFill>
                  <a:srgbClr val="ff0000"/>
                </a:solidFill>
                <a:latin typeface="Arial"/>
                <a:ea typeface="DejaVu Sans"/>
              </a:rPr>
              <a:t>2</a:t>
            </a:r>
            <a:endParaRPr b="0" lang="cs-CZ" sz="2200" spc="-1" strike="noStrike">
              <a:latin typeface="Arial"/>
            </a:endParaRPr>
          </a:p>
        </p:txBody>
      </p:sp>
      <p:sp>
        <p:nvSpPr>
          <p:cNvPr id="91" name="CustomShape 14"/>
          <p:cNvSpPr/>
          <p:nvPr/>
        </p:nvSpPr>
        <p:spPr>
          <a:xfrm flipH="1">
            <a:off x="8112600" y="1317600"/>
            <a:ext cx="527400" cy="1046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ff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2" name="Line 15"/>
          <p:cNvSpPr/>
          <p:nvPr/>
        </p:nvSpPr>
        <p:spPr>
          <a:xfrm>
            <a:off x="8174160" y="1268280"/>
            <a:ext cx="612720" cy="0"/>
          </a:xfrm>
          <a:prstGeom prst="line">
            <a:avLst/>
          </a:prstGeom>
          <a:ln w="2844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3" name="CustomShape 16"/>
          <p:cNvSpPr/>
          <p:nvPr/>
        </p:nvSpPr>
        <p:spPr>
          <a:xfrm>
            <a:off x="7794720" y="2317680"/>
            <a:ext cx="495000" cy="36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ff0000"/>
                </a:solidFill>
                <a:latin typeface="Arial"/>
                <a:ea typeface="DejaVu Sans"/>
              </a:rPr>
              <a:t>VI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94" name="CustomShape 17"/>
          <p:cNvSpPr/>
          <p:nvPr/>
        </p:nvSpPr>
        <p:spPr>
          <a:xfrm>
            <a:off x="1370160" y="5002200"/>
            <a:ext cx="4608000" cy="1190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4. Určení počtu kyslíkových atomů (součet ox.čísel všech atomů roven 0!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95" name="CustomShape 18"/>
          <p:cNvSpPr/>
          <p:nvPr/>
        </p:nvSpPr>
        <p:spPr>
          <a:xfrm>
            <a:off x="7391520" y="3422520"/>
            <a:ext cx="344160" cy="36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ff0000"/>
                </a:solidFill>
                <a:latin typeface="Arial"/>
                <a:ea typeface="DejaVu Sans"/>
              </a:rPr>
              <a:t>I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96" name="CustomShape 19"/>
          <p:cNvSpPr/>
          <p:nvPr/>
        </p:nvSpPr>
        <p:spPr>
          <a:xfrm>
            <a:off x="7834320" y="3422520"/>
            <a:ext cx="455400" cy="36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ff0000"/>
                </a:solidFill>
                <a:latin typeface="Arial"/>
                <a:ea typeface="DejaVu Sans"/>
              </a:rPr>
              <a:t>VI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97" name="CustomShape 20"/>
          <p:cNvSpPr/>
          <p:nvPr/>
        </p:nvSpPr>
        <p:spPr>
          <a:xfrm>
            <a:off x="8290080" y="3425760"/>
            <a:ext cx="431280" cy="36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ff0000"/>
                </a:solidFill>
                <a:latin typeface="Arial"/>
                <a:ea typeface="DejaVu Sans"/>
              </a:rPr>
              <a:t>-I</a:t>
            </a:r>
            <a:r>
              <a:rPr b="1" lang="cs-CZ" sz="1800" spc="-1" strike="noStrike">
                <a:solidFill>
                  <a:srgbClr val="ff0000"/>
                </a:solidFill>
                <a:latin typeface="Arial"/>
                <a:ea typeface="DejaVu Sans"/>
              </a:rPr>
              <a:t>I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98" name="CustomShape 21"/>
          <p:cNvSpPr/>
          <p:nvPr/>
        </p:nvSpPr>
        <p:spPr>
          <a:xfrm>
            <a:off x="8391600" y="4830840"/>
            <a:ext cx="431280" cy="36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ff0000"/>
                </a:solidFill>
                <a:latin typeface="Arial"/>
                <a:ea typeface="DejaVu Sans"/>
              </a:rPr>
              <a:t>-I</a:t>
            </a:r>
            <a:r>
              <a:rPr b="1" lang="cs-CZ" sz="1800" spc="-1" strike="noStrike">
                <a:solidFill>
                  <a:srgbClr val="ff0000"/>
                </a:solidFill>
                <a:latin typeface="Arial"/>
                <a:ea typeface="DejaVu Sans"/>
              </a:rPr>
              <a:t>I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99" name="CustomShape 22"/>
          <p:cNvSpPr/>
          <p:nvPr/>
        </p:nvSpPr>
        <p:spPr>
          <a:xfrm>
            <a:off x="7923240" y="4830840"/>
            <a:ext cx="547200" cy="36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ff0000"/>
                </a:solidFill>
                <a:latin typeface="Arial"/>
                <a:ea typeface="DejaVu Sans"/>
              </a:rPr>
              <a:t>VI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00" name="CustomShape 23"/>
          <p:cNvSpPr/>
          <p:nvPr/>
        </p:nvSpPr>
        <p:spPr>
          <a:xfrm>
            <a:off x="7453440" y="4830840"/>
            <a:ext cx="345600" cy="36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ff0000"/>
                </a:solidFill>
                <a:latin typeface="Arial"/>
                <a:ea typeface="DejaVu Sans"/>
              </a:rPr>
              <a:t>I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01" name="CustomShape 24"/>
          <p:cNvSpPr/>
          <p:nvPr/>
        </p:nvSpPr>
        <p:spPr>
          <a:xfrm>
            <a:off x="6502320" y="5413320"/>
            <a:ext cx="2592000" cy="825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2∙1 +6+ </a:t>
            </a:r>
            <a:r>
              <a:rPr b="0" lang="cs-CZ" sz="2400" spc="-1" strike="noStrike">
                <a:solidFill>
                  <a:srgbClr val="ff0000"/>
                </a:solidFill>
                <a:latin typeface="Arial"/>
                <a:ea typeface="DejaVu Sans"/>
              </a:rPr>
              <a:t>?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∙ (-2)= 0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2+6+ </a:t>
            </a:r>
            <a:r>
              <a:rPr b="0" lang="cs-CZ" sz="2400" spc="-1" strike="noStrike">
                <a:solidFill>
                  <a:srgbClr val="ff0000"/>
                </a:solidFill>
                <a:latin typeface="Arial"/>
                <a:ea typeface="DejaVu Sans"/>
              </a:rPr>
              <a:t>4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∙ (-2)= 0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02" name="CustomShape 25"/>
          <p:cNvSpPr/>
          <p:nvPr/>
        </p:nvSpPr>
        <p:spPr>
          <a:xfrm>
            <a:off x="1467000" y="6243480"/>
            <a:ext cx="4608000" cy="459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5. Vzorec kyseliny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03" name="CustomShape 26"/>
          <p:cNvSpPr/>
          <p:nvPr/>
        </p:nvSpPr>
        <p:spPr>
          <a:xfrm>
            <a:off x="6681960" y="6259680"/>
            <a:ext cx="1431360" cy="520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H  SO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04" name="CustomShape 27"/>
          <p:cNvSpPr/>
          <p:nvPr/>
        </p:nvSpPr>
        <p:spPr>
          <a:xfrm>
            <a:off x="7605720" y="5170320"/>
            <a:ext cx="110880" cy="428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1" lang="cs-CZ" sz="2200" spc="-1" strike="noStrike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endParaRPr b="0" lang="cs-CZ" sz="2200" spc="-1" strike="noStrike">
              <a:latin typeface="Arial"/>
            </a:endParaRPr>
          </a:p>
        </p:txBody>
      </p:sp>
      <p:sp>
        <p:nvSpPr>
          <p:cNvPr id="105" name="CustomShape 28"/>
          <p:cNvSpPr/>
          <p:nvPr/>
        </p:nvSpPr>
        <p:spPr>
          <a:xfrm>
            <a:off x="6959520" y="6458040"/>
            <a:ext cx="272880" cy="398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endParaRPr b="0" lang="cs-CZ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3" dur="indefinite" restart="never" nodeType="tmRoot">
          <p:childTnLst>
            <p:seq>
              <p:cTn id="154" dur="indefinite" nodeType="mainSeq">
                <p:childTnLst>
                  <p:par>
                    <p:cTn id="155" nodeType="clickEffect" fill="hold">
                      <p:stCondLst>
                        <p:cond delay="indefinite"/>
                      </p:stCondLst>
                      <p:childTnLst>
                        <p:par>
                          <p:cTn id="15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5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9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0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nodeType="clickEffect" fill="hold">
                      <p:stCondLst>
                        <p:cond delay="indefinite"/>
                      </p:stCondLst>
                      <p:childTnLst>
                        <p:par>
                          <p:cTn id="16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6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nodeType="clickEffect" fill="hold">
                      <p:stCondLst>
                        <p:cond delay="indefinite"/>
                      </p:stCondLst>
                      <p:childTnLst>
                        <p:par>
                          <p:cTn id="16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6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nodeType="clickEffect" fill="hold">
                      <p:stCondLst>
                        <p:cond delay="indefinite"/>
                      </p:stCondLst>
                      <p:childTnLst>
                        <p:par>
                          <p:cTn id="17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7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nodeType="clickEffect" fill="hold">
                      <p:stCondLst>
                        <p:cond delay="indefinite"/>
                      </p:stCondLst>
                      <p:childTnLst>
                        <p:par>
                          <p:cTn id="18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8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nodeType="clickEffect" fill="hold">
                      <p:stCondLst>
                        <p:cond delay="indefinite"/>
                      </p:stCondLst>
                      <p:childTnLst>
                        <p:par>
                          <p:cTn id="18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8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nodeType="clickEffect" fill="hold">
                      <p:stCondLst>
                        <p:cond delay="indefinite"/>
                      </p:stCondLst>
                      <p:childTnLst>
                        <p:par>
                          <p:cTn id="19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9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nodeType="clickEffect" fill="hold">
                      <p:stCondLst>
                        <p:cond delay="indefinite"/>
                      </p:stCondLst>
                      <p:childTnLst>
                        <p:par>
                          <p:cTn id="19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9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nodeType="clickEffect" fill="hold">
                      <p:stCondLst>
                        <p:cond delay="indefinite"/>
                      </p:stCondLst>
                      <p:childTnLst>
                        <p:par>
                          <p:cTn id="20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0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nodeType="clickEffect" fill="hold">
                      <p:stCondLst>
                        <p:cond delay="indefinite"/>
                      </p:stCondLst>
                      <p:childTnLst>
                        <p:par>
                          <p:cTn id="21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1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nodeType="clickEffect" fill="hold">
                      <p:stCondLst>
                        <p:cond delay="indefinite"/>
                      </p:stCondLst>
                      <p:childTnLst>
                        <p:par>
                          <p:cTn id="21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1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nodeType="clickEffect" fill="hold">
                      <p:stCondLst>
                        <p:cond delay="indefinite"/>
                      </p:stCondLst>
                      <p:childTnLst>
                        <p:par>
                          <p:cTn id="22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2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nodeType="clickEffect" fill="hold">
                      <p:stCondLst>
                        <p:cond delay="indefinite"/>
                      </p:stCondLst>
                      <p:childTnLst>
                        <p:par>
                          <p:cTn id="22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2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nodeType="clickEffect" fill="hold">
                      <p:stCondLst>
                        <p:cond delay="indefinite"/>
                      </p:stCondLst>
                      <p:childTnLst>
                        <p:par>
                          <p:cTn id="23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3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0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0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914400" y="333000"/>
            <a:ext cx="8229240" cy="11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000000"/>
                </a:solidFill>
                <a:latin typeface="Arial"/>
              </a:rPr>
              <a:t>Tvorba názvu ze vzorce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1687320" y="1547280"/>
            <a:ext cx="3312720" cy="67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697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Vzorec kyseliny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08" name="CustomShape 3"/>
          <p:cNvSpPr/>
          <p:nvPr/>
        </p:nvSpPr>
        <p:spPr>
          <a:xfrm>
            <a:off x="6869160" y="1601640"/>
            <a:ext cx="1466280" cy="60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HClO</a:t>
            </a:r>
            <a:r>
              <a:rPr b="0" lang="cs-CZ" sz="2800" spc="-1" strike="noStrike" baseline="-33000">
                <a:solidFill>
                  <a:srgbClr val="000000"/>
                </a:solidFill>
                <a:latin typeface="Arial"/>
                <a:ea typeface="DejaVu Sans"/>
              </a:rPr>
              <a:t>4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09" name="CustomShape 4"/>
          <p:cNvSpPr/>
          <p:nvPr/>
        </p:nvSpPr>
        <p:spPr>
          <a:xfrm>
            <a:off x="1584000" y="2016000"/>
            <a:ext cx="3963600" cy="825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1. Určení známých oxidačních čísel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10" name="CustomShape 5"/>
          <p:cNvSpPr/>
          <p:nvPr/>
        </p:nvSpPr>
        <p:spPr>
          <a:xfrm>
            <a:off x="6804000" y="2405160"/>
            <a:ext cx="1677600" cy="60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H  Cl  O</a:t>
            </a:r>
            <a:r>
              <a:rPr b="0" lang="cs-CZ" sz="2800" spc="-1" strike="noStrike" baseline="-33000">
                <a:solidFill>
                  <a:srgbClr val="000000"/>
                </a:solidFill>
                <a:latin typeface="Arial"/>
                <a:ea typeface="DejaVu Sans"/>
              </a:rPr>
              <a:t>4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11" name="CustomShape 6"/>
          <p:cNvSpPr/>
          <p:nvPr/>
        </p:nvSpPr>
        <p:spPr>
          <a:xfrm>
            <a:off x="7813440" y="3273480"/>
            <a:ext cx="466560" cy="398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ff0000"/>
                </a:solidFill>
                <a:latin typeface="Arial"/>
                <a:ea typeface="DejaVu Sans"/>
              </a:rPr>
              <a:t>?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112" name="CustomShape 7"/>
          <p:cNvSpPr/>
          <p:nvPr/>
        </p:nvSpPr>
        <p:spPr>
          <a:xfrm>
            <a:off x="8224920" y="3328920"/>
            <a:ext cx="470880" cy="398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ff0000"/>
                </a:solidFill>
                <a:latin typeface="Arial"/>
                <a:ea typeface="DejaVu Sans"/>
              </a:rPr>
              <a:t>-II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113" name="CustomShape 8"/>
          <p:cNvSpPr/>
          <p:nvPr/>
        </p:nvSpPr>
        <p:spPr>
          <a:xfrm>
            <a:off x="1584000" y="2824200"/>
            <a:ext cx="3960000" cy="2287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2. Určení oxidačního čísla kyselinotvorného prvku (Použití pravidla: součet oxidačních čísel všech atomů ve sloučenině je vždy roven nule)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14" name="CustomShape 9"/>
          <p:cNvSpPr/>
          <p:nvPr/>
        </p:nvSpPr>
        <p:spPr>
          <a:xfrm>
            <a:off x="1655280" y="6020280"/>
            <a:ext cx="331272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4. Název kyseliny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15" name="CustomShape 10"/>
          <p:cNvSpPr/>
          <p:nvPr/>
        </p:nvSpPr>
        <p:spPr>
          <a:xfrm>
            <a:off x="5976000" y="5222880"/>
            <a:ext cx="2601000" cy="520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latin typeface="Arial"/>
                <a:ea typeface="DejaVu Sans"/>
              </a:rPr>
              <a:t>Cl → chlor</a:t>
            </a:r>
            <a:r>
              <a:rPr b="0" lang="cs-CZ" sz="2800" spc="-1" strike="noStrike">
                <a:solidFill>
                  <a:srgbClr val="ff0000"/>
                </a:solidFill>
                <a:latin typeface="Arial"/>
                <a:ea typeface="DejaVu Sans"/>
              </a:rPr>
              <a:t>istá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16" name="CustomShape 11"/>
          <p:cNvSpPr/>
          <p:nvPr/>
        </p:nvSpPr>
        <p:spPr>
          <a:xfrm>
            <a:off x="5472000" y="5904000"/>
            <a:ext cx="3240000" cy="520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kyselina chloristá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17" name="CustomShape 12"/>
          <p:cNvSpPr/>
          <p:nvPr/>
        </p:nvSpPr>
        <p:spPr>
          <a:xfrm>
            <a:off x="7093440" y="2265480"/>
            <a:ext cx="466560" cy="398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ff0000"/>
                </a:solidFill>
                <a:latin typeface="Arial"/>
                <a:ea typeface="DejaVu Sans"/>
              </a:rPr>
              <a:t>I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118" name="CustomShape 13"/>
          <p:cNvSpPr/>
          <p:nvPr/>
        </p:nvSpPr>
        <p:spPr>
          <a:xfrm>
            <a:off x="8029440" y="2265480"/>
            <a:ext cx="466560" cy="398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ff0000"/>
                </a:solidFill>
                <a:latin typeface="Arial"/>
                <a:ea typeface="DejaVu Sans"/>
              </a:rPr>
              <a:t>-II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119" name="CustomShape 14"/>
          <p:cNvSpPr/>
          <p:nvPr/>
        </p:nvSpPr>
        <p:spPr>
          <a:xfrm>
            <a:off x="1655280" y="5112000"/>
            <a:ext cx="3312720" cy="825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3. Určení zakončení přídavného jména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20" name="CustomShape 15"/>
          <p:cNvSpPr/>
          <p:nvPr/>
        </p:nvSpPr>
        <p:spPr>
          <a:xfrm>
            <a:off x="7056000" y="3528000"/>
            <a:ext cx="1677600" cy="60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H  Cl  O</a:t>
            </a:r>
            <a:r>
              <a:rPr b="0" lang="cs-CZ" sz="2800" spc="-1" strike="noStrike" baseline="-33000">
                <a:solidFill>
                  <a:srgbClr val="000000"/>
                </a:solidFill>
                <a:latin typeface="Arial"/>
                <a:ea typeface="DejaVu Sans"/>
              </a:rPr>
              <a:t>4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21" name="CustomShape 16"/>
          <p:cNvSpPr/>
          <p:nvPr/>
        </p:nvSpPr>
        <p:spPr>
          <a:xfrm>
            <a:off x="7309440" y="3345480"/>
            <a:ext cx="466560" cy="398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ff0000"/>
                </a:solidFill>
                <a:latin typeface="Arial"/>
                <a:ea typeface="DejaVu Sans"/>
              </a:rPr>
              <a:t>I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122" name="CustomShape 17"/>
          <p:cNvSpPr/>
          <p:nvPr/>
        </p:nvSpPr>
        <p:spPr>
          <a:xfrm>
            <a:off x="6480000" y="4104000"/>
            <a:ext cx="2376000" cy="824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1+ </a:t>
            </a:r>
            <a:r>
              <a:rPr b="0" lang="cs-CZ" sz="2400" spc="-1" strike="noStrike">
                <a:solidFill>
                  <a:srgbClr val="ff0000"/>
                </a:solidFill>
                <a:latin typeface="Arial"/>
                <a:ea typeface="DejaVu Sans"/>
              </a:rPr>
              <a:t>?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+ 4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Arial"/>
              </a:rPr>
              <a:t>·(-2)= 0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Arial"/>
              </a:rPr>
              <a:t>1+</a:t>
            </a:r>
            <a:r>
              <a:rPr b="0" lang="cs-CZ" sz="2400" spc="-1" strike="noStrike">
                <a:solidFill>
                  <a:srgbClr val="ff0000"/>
                </a:solidFill>
                <a:latin typeface="Arial"/>
                <a:ea typeface="Arial"/>
              </a:rPr>
              <a:t>7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Arial"/>
              </a:rPr>
              <a:t>-8=0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23" name="CustomShape 18"/>
          <p:cNvSpPr/>
          <p:nvPr/>
        </p:nvSpPr>
        <p:spPr>
          <a:xfrm>
            <a:off x="6192000" y="4968000"/>
            <a:ext cx="542880" cy="398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ff0000"/>
                </a:solidFill>
                <a:latin typeface="Arial"/>
                <a:ea typeface="DejaVu Sans"/>
              </a:rPr>
              <a:t>VII</a:t>
            </a:r>
            <a:endParaRPr b="0" lang="cs-CZ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17" dur="indefinite" restart="never" nodeType="tmRoot">
          <p:childTnLst>
            <p:seq>
              <p:cTn id="318" dur="indefinite" nodeType="mainSeq">
                <p:childTnLst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3" dur="500" fill="hold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4" dur="500" fill="hold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3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4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4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6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914400" y="333000"/>
            <a:ext cx="8229240" cy="11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000000"/>
                </a:solidFill>
                <a:latin typeface="Arial"/>
              </a:rPr>
              <a:t>Tvorba názvu ze vzorce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25" name="CustomShape 2"/>
          <p:cNvSpPr/>
          <p:nvPr/>
        </p:nvSpPr>
        <p:spPr>
          <a:xfrm>
            <a:off x="1687320" y="1547280"/>
            <a:ext cx="3312720" cy="67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697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Vzorec kyseliny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26" name="CustomShape 3"/>
          <p:cNvSpPr/>
          <p:nvPr/>
        </p:nvSpPr>
        <p:spPr>
          <a:xfrm>
            <a:off x="6869160" y="1601640"/>
            <a:ext cx="1466280" cy="60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H</a:t>
            </a:r>
            <a:r>
              <a:rPr b="0" lang="cs-CZ" sz="2800" spc="-1" strike="noStrike" baseline="-33000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CO</a:t>
            </a:r>
            <a:r>
              <a:rPr b="0" lang="cs-CZ" sz="2800" spc="-1" strike="noStrike" baseline="-33000">
                <a:solidFill>
                  <a:srgbClr val="000000"/>
                </a:solidFill>
                <a:latin typeface="Arial"/>
                <a:ea typeface="DejaVu Sans"/>
              </a:rPr>
              <a:t>3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27" name="CustomShape 4"/>
          <p:cNvSpPr/>
          <p:nvPr/>
        </p:nvSpPr>
        <p:spPr>
          <a:xfrm>
            <a:off x="1584000" y="2016000"/>
            <a:ext cx="3963600" cy="825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1. Určení známých oxidačních čísel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28" name="CustomShape 5"/>
          <p:cNvSpPr/>
          <p:nvPr/>
        </p:nvSpPr>
        <p:spPr>
          <a:xfrm>
            <a:off x="6804000" y="2405160"/>
            <a:ext cx="1677600" cy="608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H</a:t>
            </a:r>
            <a:r>
              <a:rPr b="0" lang="cs-CZ" sz="2800" spc="-1" strike="noStrike" baseline="-33000">
                <a:solidFill>
                  <a:srgbClr val="000000"/>
                </a:solidFill>
                <a:latin typeface="Arial"/>
                <a:ea typeface="DejaVu Sans"/>
              </a:rPr>
              <a:t>2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C  O</a:t>
            </a:r>
            <a:r>
              <a:rPr b="0" lang="cs-CZ" sz="2800" spc="-1" strike="noStrike" baseline="-33000">
                <a:solidFill>
                  <a:srgbClr val="000000"/>
                </a:solidFill>
                <a:latin typeface="Arial"/>
                <a:ea typeface="DejaVu Sans"/>
              </a:rPr>
              <a:t>3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29" name="CustomShape 6"/>
          <p:cNvSpPr/>
          <p:nvPr/>
        </p:nvSpPr>
        <p:spPr>
          <a:xfrm>
            <a:off x="7813440" y="3273480"/>
            <a:ext cx="466560" cy="398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ff0000"/>
                </a:solidFill>
                <a:latin typeface="Arial"/>
                <a:ea typeface="DejaVu Sans"/>
              </a:rPr>
              <a:t>?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130" name="CustomShape 7"/>
          <p:cNvSpPr/>
          <p:nvPr/>
        </p:nvSpPr>
        <p:spPr>
          <a:xfrm>
            <a:off x="8224920" y="3328920"/>
            <a:ext cx="470880" cy="398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ff0000"/>
                </a:solidFill>
                <a:latin typeface="Arial"/>
                <a:ea typeface="DejaVu Sans"/>
              </a:rPr>
              <a:t>-II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131" name="CustomShape 8"/>
          <p:cNvSpPr/>
          <p:nvPr/>
        </p:nvSpPr>
        <p:spPr>
          <a:xfrm>
            <a:off x="1584000" y="2824200"/>
            <a:ext cx="3960000" cy="2287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2. Určení oxidačního čísla kyselinotvorného prvku (Použití pravidla: součet oxidačních čísel všech atomů ve sloučenině je vždy roven nule)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32" name="CustomShape 9"/>
          <p:cNvSpPr/>
          <p:nvPr/>
        </p:nvSpPr>
        <p:spPr>
          <a:xfrm>
            <a:off x="1655280" y="6020280"/>
            <a:ext cx="331272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4. Název kyseliny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33" name="CustomShape 10"/>
          <p:cNvSpPr/>
          <p:nvPr/>
        </p:nvSpPr>
        <p:spPr>
          <a:xfrm>
            <a:off x="5976000" y="5222880"/>
            <a:ext cx="2601000" cy="520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latin typeface="Arial"/>
                <a:ea typeface="DejaVu Sans"/>
              </a:rPr>
              <a:t>C → uhl</a:t>
            </a:r>
            <a:r>
              <a:rPr b="0" lang="cs-CZ" sz="2800" spc="-1" strike="noStrike">
                <a:solidFill>
                  <a:srgbClr val="ff0000"/>
                </a:solidFill>
                <a:latin typeface="Arial"/>
                <a:ea typeface="DejaVu Sans"/>
              </a:rPr>
              <a:t>ičitá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34" name="CustomShape 11"/>
          <p:cNvSpPr/>
          <p:nvPr/>
        </p:nvSpPr>
        <p:spPr>
          <a:xfrm>
            <a:off x="5472000" y="5904000"/>
            <a:ext cx="3240000" cy="520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kyselina uhličitá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35" name="CustomShape 12"/>
          <p:cNvSpPr/>
          <p:nvPr/>
        </p:nvSpPr>
        <p:spPr>
          <a:xfrm>
            <a:off x="7093440" y="2265480"/>
            <a:ext cx="466560" cy="398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ff0000"/>
                </a:solidFill>
                <a:latin typeface="Arial"/>
                <a:ea typeface="DejaVu Sans"/>
              </a:rPr>
              <a:t>I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136" name="CustomShape 13"/>
          <p:cNvSpPr/>
          <p:nvPr/>
        </p:nvSpPr>
        <p:spPr>
          <a:xfrm>
            <a:off x="8029440" y="2265480"/>
            <a:ext cx="466560" cy="398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ff0000"/>
                </a:solidFill>
                <a:latin typeface="Arial"/>
                <a:ea typeface="DejaVu Sans"/>
              </a:rPr>
              <a:t>-II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137" name="CustomShape 14"/>
          <p:cNvSpPr/>
          <p:nvPr/>
        </p:nvSpPr>
        <p:spPr>
          <a:xfrm>
            <a:off x="1655280" y="5112000"/>
            <a:ext cx="3312720" cy="825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3. Určení zakončení přídavného jména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38" name="CustomShape 15"/>
          <p:cNvSpPr/>
          <p:nvPr/>
        </p:nvSpPr>
        <p:spPr>
          <a:xfrm>
            <a:off x="7056000" y="3528000"/>
            <a:ext cx="1677600" cy="608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H</a:t>
            </a:r>
            <a:r>
              <a:rPr b="0" lang="cs-CZ" sz="2800" spc="-1" strike="noStrike" baseline="-33000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 C  O</a:t>
            </a:r>
            <a:r>
              <a:rPr b="0" lang="cs-CZ" sz="2800" spc="-1" strike="noStrike" baseline="-33000">
                <a:solidFill>
                  <a:srgbClr val="000000"/>
                </a:solidFill>
                <a:latin typeface="Arial"/>
                <a:ea typeface="DejaVu Sans"/>
              </a:rPr>
              <a:t>3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39" name="CustomShape 16"/>
          <p:cNvSpPr/>
          <p:nvPr/>
        </p:nvSpPr>
        <p:spPr>
          <a:xfrm>
            <a:off x="7309440" y="3345480"/>
            <a:ext cx="466560" cy="398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ff0000"/>
                </a:solidFill>
                <a:latin typeface="Arial"/>
                <a:ea typeface="DejaVu Sans"/>
              </a:rPr>
              <a:t>I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140" name="CustomShape 17"/>
          <p:cNvSpPr/>
          <p:nvPr/>
        </p:nvSpPr>
        <p:spPr>
          <a:xfrm>
            <a:off x="6192000" y="4104000"/>
            <a:ext cx="2664000" cy="825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Arial"/>
              </a:rPr>
              <a:t>·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1+ </a:t>
            </a:r>
            <a:r>
              <a:rPr b="0" lang="cs-CZ" sz="2400" spc="-1" strike="noStrike">
                <a:solidFill>
                  <a:srgbClr val="ff0000"/>
                </a:solidFill>
                <a:latin typeface="Arial"/>
                <a:ea typeface="DejaVu Sans"/>
              </a:rPr>
              <a:t>?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+3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Arial"/>
              </a:rPr>
              <a:t>·(-2)= 0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Arial"/>
              </a:rPr>
              <a:t>2+</a:t>
            </a:r>
            <a:r>
              <a:rPr b="0" lang="cs-CZ" sz="2400" spc="-1" strike="noStrike">
                <a:solidFill>
                  <a:srgbClr val="ff0000"/>
                </a:solidFill>
                <a:latin typeface="Arial"/>
                <a:ea typeface="Arial"/>
              </a:rPr>
              <a:t>4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Arial"/>
              </a:rPr>
              <a:t>-6=0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41" name="CustomShape 18"/>
          <p:cNvSpPr/>
          <p:nvPr/>
        </p:nvSpPr>
        <p:spPr>
          <a:xfrm>
            <a:off x="6192000" y="4968000"/>
            <a:ext cx="542880" cy="398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ff0000"/>
                </a:solidFill>
                <a:latin typeface="Arial"/>
                <a:ea typeface="DejaVu Sans"/>
              </a:rPr>
              <a:t>IV</a:t>
            </a:r>
            <a:endParaRPr b="0" lang="cs-CZ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79" dur="indefinite" restart="never" nodeType="tmRoot">
          <p:childTnLst>
            <p:seq>
              <p:cTn id="380" dur="indefinite" nodeType="mainSeq">
                <p:childTnLst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85" dur="500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6" dur="500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03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4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0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1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4683</TotalTime>
  <Application>LibreOffice/6.4.2.2$Windows_X86_64 LibreOffice_project/4e471d8c02c9c90f512f7f9ead8875b57fcb1ec3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2010-05-23T16:28:12Z</dcterms:created>
  <dc:creator>Mariajose</dc:creator>
  <dc:description/>
  <dc:language>cs-CZ</dc:language>
  <cp:lastModifiedBy/>
  <dcterms:modified xsi:type="dcterms:W3CDTF">2020-05-07T08:44:14Z</dcterms:modified>
  <cp:revision>642</cp:revision>
  <dc:subject/>
  <dc:title>Diapositiva 1</dc:title>
</cp:coreProperties>
</file>