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3.png" ContentType="image/pn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1042560" y="4941360"/>
            <a:ext cx="4465440" cy="54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800" spc="-1" strike="noStrike">
                <a:solidFill>
                  <a:srgbClr val="000000"/>
                </a:solidFill>
                <a:latin typeface="Arial"/>
              </a:rPr>
              <a:t>KYSELINY</a:t>
            </a:r>
            <a:endParaRPr b="0" lang="cs-CZ" sz="4800" spc="-1" strike="noStrike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1692000" y="5660640"/>
            <a:ext cx="5112720" cy="5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  <a:spcBef>
                <a:spcPts val="598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Názvosloví anorganických sloučenin</a:t>
            </a:r>
            <a:endParaRPr b="0" lang="cs-CZ" sz="2400" spc="-1" strike="noStrike">
              <a:latin typeface="Arial"/>
            </a:endParaRPr>
          </a:p>
        </p:txBody>
      </p:sp>
      <p:pic>
        <p:nvPicPr>
          <p:cNvPr id="40" name="Picture 2" descr="VÃ½sledek obrÃ¡zku pro kyseliny vzorce"/>
          <p:cNvPicPr/>
          <p:nvPr/>
        </p:nvPicPr>
        <p:blipFill>
          <a:blip r:embed="rId1"/>
          <a:stretch/>
        </p:blipFill>
        <p:spPr>
          <a:xfrm>
            <a:off x="2556000" y="404640"/>
            <a:ext cx="2666520" cy="1542960"/>
          </a:xfrm>
          <a:prstGeom prst="rect">
            <a:avLst/>
          </a:prstGeom>
          <a:ln>
            <a:noFill/>
          </a:ln>
        </p:spPr>
      </p:pic>
      <p:pic>
        <p:nvPicPr>
          <p:cNvPr id="41" name="Picture 4" descr="VÃ½sledek obrÃ¡zku pro kyselina uhliÄitÃ¡ vzorce"/>
          <p:cNvPicPr/>
          <p:nvPr/>
        </p:nvPicPr>
        <p:blipFill>
          <a:blip r:embed="rId2"/>
          <a:stretch/>
        </p:blipFill>
        <p:spPr>
          <a:xfrm>
            <a:off x="4859280" y="2349360"/>
            <a:ext cx="3666960" cy="2016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95280" y="188640"/>
            <a:ext cx="8229240" cy="98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Kyseliny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1403280" y="1267920"/>
            <a:ext cx="7632360" cy="547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514080" indent="-51372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AutoNum type="alphaUcPeriod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bezkyslíkaté – neobsahují atomy kyslíku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AutoNum type="alphaUcPeriod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kyslíkaté – obsahují i atomy kyslíku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BEZKYSLÍKATÉ KYSELINY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Podstatné jméno: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000000"/>
                </a:solidFill>
                <a:latin typeface="Arial"/>
              </a:rPr>
              <a:t>kyselina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Přídavné jméno:</a:t>
            </a:r>
            <a:endParaRPr b="0" lang="cs-CZ" sz="2800" spc="-1" strike="noStrike">
              <a:latin typeface="Arial"/>
            </a:endParaRPr>
          </a:p>
          <a:p>
            <a:pPr marL="514080" indent="-51372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název nekovového prvku s vodíkem, zakončení </a:t>
            </a:r>
            <a:r>
              <a:rPr b="1" lang="cs-CZ" sz="2800" spc="-1" strike="noStrike">
                <a:solidFill>
                  <a:srgbClr val="3c8c93"/>
                </a:solidFill>
                <a:latin typeface="Arial"/>
              </a:rPr>
              <a:t>-ová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2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0" lang="cs-CZ" sz="3200" spc="-1" strike="noStrike">
                <a:solidFill>
                  <a:srgbClr val="ff0000"/>
                </a:solidFill>
                <a:latin typeface="Arial"/>
              </a:rPr>
              <a:t>kyselina</a:t>
            </a: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 fluorovodík</a:t>
            </a:r>
            <a:r>
              <a:rPr b="1" lang="cs-CZ" sz="3200" spc="-1" strike="noStrike">
                <a:solidFill>
                  <a:srgbClr val="3c8c93"/>
                </a:solidFill>
                <a:latin typeface="Arial"/>
              </a:rPr>
              <a:t>ová</a:t>
            </a:r>
            <a:endParaRPr b="0" lang="cs-CZ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r>
              <a:rPr b="0" lang="cs-CZ" sz="3200" spc="-1" strike="noStrike">
                <a:solidFill>
                  <a:srgbClr val="000000"/>
                </a:solidFill>
                <a:latin typeface="Arial"/>
              </a:rPr>
              <a:t>H  F</a:t>
            </a:r>
            <a:endParaRPr b="0" lang="cs-CZ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HCl = kyselina chlorovodíková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HBr = kyselina bromovodíková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HI = kyselina jodovodíková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9"/>
              </a:spcBef>
            </a:pP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2</a:t>
            </a:r>
            <a:r>
              <a:rPr b="0" lang="cs-CZ" sz="2600" spc="-1" strike="noStrike">
                <a:solidFill>
                  <a:srgbClr val="000000"/>
                </a:solidFill>
                <a:latin typeface="Arial"/>
              </a:rPr>
              <a:t>S = kyselina sirovodíková (jako plyn sirovodík – „sulfan“)</a:t>
            </a:r>
            <a:endParaRPr b="0" lang="cs-CZ" sz="260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4861080" y="2070000"/>
            <a:ext cx="335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4429800" y="2060640"/>
            <a:ext cx="250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3c8c93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395280" y="259920"/>
            <a:ext cx="8229240" cy="7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Kyslíkaté kyseliny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49" name="CustomShape 2"/>
          <p:cNvSpPr/>
          <p:nvPr/>
        </p:nvSpPr>
        <p:spPr>
          <a:xfrm>
            <a:off x="895320" y="1052640"/>
            <a:ext cx="8243640" cy="547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vzorec HXO (H-vodík, X-kyselinotvorný prvek, O-kyslík)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</a:pP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</a:pPr>
            <a:r>
              <a:rPr b="0" lang="cs-CZ" sz="2400" spc="-1" strike="noStrike" u="sng">
                <a:solidFill>
                  <a:srgbClr val="000000"/>
                </a:solidFill>
                <a:uFillTx/>
                <a:latin typeface="Arial"/>
              </a:rPr>
              <a:t>Podstatné jméno: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2400" spc="-1" strike="noStrike">
                <a:solidFill>
                  <a:srgbClr val="000000"/>
                </a:solidFill>
                <a:latin typeface="Arial"/>
              </a:rPr>
              <a:t>kyselina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</a:pPr>
            <a:r>
              <a:rPr b="0" lang="cs-CZ" sz="2400" spc="-1" strike="noStrike" u="sng">
                <a:solidFill>
                  <a:srgbClr val="000000"/>
                </a:solidFill>
                <a:uFillTx/>
                <a:latin typeface="Arial"/>
              </a:rPr>
              <a:t>Přídavné jméno: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název kyselinotvorného prvku se zakončením podle oxidačního čísla (viz tabulka)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</a:pP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atomy vodíku – vždy oxidační číslo +I (H )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atomy kyslíku – vždy oxidační číslo –II (O  )</a:t>
            </a:r>
            <a:endParaRPr b="0" lang="cs-CZ" sz="24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atomy kyselinotvorného prvku – oxidační číslo +I až +VIII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6734880" y="4365720"/>
            <a:ext cx="250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51" name="CustomShape 4"/>
          <p:cNvSpPr/>
          <p:nvPr/>
        </p:nvSpPr>
        <p:spPr>
          <a:xfrm>
            <a:off x="6734160" y="4765680"/>
            <a:ext cx="4060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-II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839880" y="233280"/>
            <a:ext cx="8229240" cy="60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Arial"/>
              </a:rPr>
              <a:t>Tvorba vzorce z názvu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1619280" y="836280"/>
            <a:ext cx="7416360" cy="5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Název kyseliny                     kyselina dusičná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743880" y="1579680"/>
            <a:ext cx="143928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N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5" name="CustomShape 4"/>
          <p:cNvSpPr/>
          <p:nvPr/>
        </p:nvSpPr>
        <p:spPr>
          <a:xfrm>
            <a:off x="1403280" y="1447920"/>
            <a:ext cx="392400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1. Napsat značky prvků ve správném pořadí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56" name="CustomShape 5"/>
          <p:cNvSpPr/>
          <p:nvPr/>
        </p:nvSpPr>
        <p:spPr>
          <a:xfrm>
            <a:off x="1403280" y="2244600"/>
            <a:ext cx="410508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oxidačních čísel atomů všech prvků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57" name="CustomShape 6"/>
          <p:cNvSpPr/>
          <p:nvPr/>
        </p:nvSpPr>
        <p:spPr>
          <a:xfrm>
            <a:off x="7115040" y="2503440"/>
            <a:ext cx="1944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N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58" name="CustomShape 7"/>
          <p:cNvSpPr/>
          <p:nvPr/>
        </p:nvSpPr>
        <p:spPr>
          <a:xfrm>
            <a:off x="8255160" y="231768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59" name="CustomShape 8"/>
          <p:cNvSpPr/>
          <p:nvPr/>
        </p:nvSpPr>
        <p:spPr>
          <a:xfrm>
            <a:off x="7389720" y="2340000"/>
            <a:ext cx="34596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60" name="CustomShape 9"/>
          <p:cNvSpPr/>
          <p:nvPr/>
        </p:nvSpPr>
        <p:spPr>
          <a:xfrm>
            <a:off x="1432080" y="3076560"/>
            <a:ext cx="4679280" cy="1922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3. Určení počtu vodíkových atomů. (Podle oxidačního čísla kyselinotvorného prvku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liché –&gt; počet 1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- sudé -&gt; počet 2)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61" name="CustomShape 10"/>
          <p:cNvSpPr/>
          <p:nvPr/>
        </p:nvSpPr>
        <p:spPr>
          <a:xfrm>
            <a:off x="7145280" y="3608280"/>
            <a:ext cx="155700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N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2" name="CustomShape 11"/>
          <p:cNvSpPr/>
          <p:nvPr/>
        </p:nvSpPr>
        <p:spPr>
          <a:xfrm>
            <a:off x="7270920" y="5002200"/>
            <a:ext cx="1431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N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63" name="CustomShape 12"/>
          <p:cNvSpPr/>
          <p:nvPr/>
        </p:nvSpPr>
        <p:spPr>
          <a:xfrm>
            <a:off x="7562880" y="6405480"/>
            <a:ext cx="2710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64" name="CustomShape 13"/>
          <p:cNvSpPr/>
          <p:nvPr/>
        </p:nvSpPr>
        <p:spPr>
          <a:xfrm>
            <a:off x="7464600" y="3879720"/>
            <a:ext cx="11052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ff0000"/>
                </a:solidFill>
                <a:latin typeface="Arial"/>
                <a:ea typeface="DejaVu Sans"/>
              </a:rPr>
              <a:t>1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65" name="CustomShape 14"/>
          <p:cNvSpPr/>
          <p:nvPr/>
        </p:nvSpPr>
        <p:spPr>
          <a:xfrm flipH="1">
            <a:off x="8112600" y="1317600"/>
            <a:ext cx="527400" cy="1046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Line 15"/>
          <p:cNvSpPr/>
          <p:nvPr/>
        </p:nvSpPr>
        <p:spPr>
          <a:xfrm>
            <a:off x="8174160" y="1268280"/>
            <a:ext cx="6127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CustomShape 16"/>
          <p:cNvSpPr/>
          <p:nvPr/>
        </p:nvSpPr>
        <p:spPr>
          <a:xfrm>
            <a:off x="7794720" y="2317680"/>
            <a:ext cx="34416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68" name="CustomShape 17"/>
          <p:cNvSpPr/>
          <p:nvPr/>
        </p:nvSpPr>
        <p:spPr>
          <a:xfrm>
            <a:off x="1370160" y="5002200"/>
            <a:ext cx="4608000" cy="1190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4. Určení počtu kyslíkových atomů (součet ox.čísel všech atomů roven 0!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69" name="CustomShape 18"/>
          <p:cNvSpPr/>
          <p:nvPr/>
        </p:nvSpPr>
        <p:spPr>
          <a:xfrm>
            <a:off x="7391520" y="3422520"/>
            <a:ext cx="34416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0" name="CustomShape 19"/>
          <p:cNvSpPr/>
          <p:nvPr/>
        </p:nvSpPr>
        <p:spPr>
          <a:xfrm>
            <a:off x="7834320" y="3422520"/>
            <a:ext cx="3456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1" name="CustomShape 20"/>
          <p:cNvSpPr/>
          <p:nvPr/>
        </p:nvSpPr>
        <p:spPr>
          <a:xfrm>
            <a:off x="8290080" y="342576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2" name="CustomShape 21"/>
          <p:cNvSpPr/>
          <p:nvPr/>
        </p:nvSpPr>
        <p:spPr>
          <a:xfrm>
            <a:off x="8391600" y="483084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3" name="CustomShape 22"/>
          <p:cNvSpPr/>
          <p:nvPr/>
        </p:nvSpPr>
        <p:spPr>
          <a:xfrm>
            <a:off x="7923240" y="4830840"/>
            <a:ext cx="25992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4" name="CustomShape 23"/>
          <p:cNvSpPr/>
          <p:nvPr/>
        </p:nvSpPr>
        <p:spPr>
          <a:xfrm>
            <a:off x="7453440" y="4830840"/>
            <a:ext cx="3456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5" name="CustomShape 24"/>
          <p:cNvSpPr/>
          <p:nvPr/>
        </p:nvSpPr>
        <p:spPr>
          <a:xfrm>
            <a:off x="6502320" y="5413320"/>
            <a:ext cx="259200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1+5+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∙ (-2)= 0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1+5+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3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∙ (-2)= 0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76" name="CustomShape 25"/>
          <p:cNvSpPr/>
          <p:nvPr/>
        </p:nvSpPr>
        <p:spPr>
          <a:xfrm>
            <a:off x="1467000" y="6243480"/>
            <a:ext cx="4608000" cy="459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5. Vzorec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77" name="CustomShape 26"/>
          <p:cNvSpPr/>
          <p:nvPr/>
        </p:nvSpPr>
        <p:spPr>
          <a:xfrm>
            <a:off x="6737400" y="6243480"/>
            <a:ext cx="1431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HNO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nodeType="clickEffect" fill="hold">
                      <p:stCondLst>
                        <p:cond delay="indefinite"/>
                      </p:stCondLst>
                      <p:childTnLst>
                        <p:par>
                          <p:cTn id="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nodeType="clickEffect" fill="hold">
                      <p:stCondLst>
                        <p:cond delay="indefinite"/>
                      </p:stCondLst>
                      <p:childTnLst>
                        <p:par>
                          <p:cTn id="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nodeType="clickEffect" fill="hold">
                      <p:stCondLst>
                        <p:cond delay="indefinite"/>
                      </p:stCondLst>
                      <p:childTnLst>
                        <p:par>
                          <p:cTn id="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nodeType="clickEffect" fill="hold">
                      <p:stCondLst>
                        <p:cond delay="indefinite"/>
                      </p:stCondLst>
                      <p:childTnLst>
                        <p:par>
                          <p:cTn id="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nodeType="clickEffect" fill="hold">
                      <p:stCondLst>
                        <p:cond delay="indefinite"/>
                      </p:stCondLst>
                      <p:childTnLst>
                        <p:par>
                          <p:cTn id="4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nodeType="clickEffect" fill="hold">
                      <p:stCondLst>
                        <p:cond delay="indefinite"/>
                      </p:stCondLst>
                      <p:childTnLst>
                        <p:par>
                          <p:cTn id="5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nodeType="clickEffect" fill="hold">
                      <p:stCondLst>
                        <p:cond delay="indefinite"/>
                      </p:stCondLst>
                      <p:childTnLst>
                        <p:par>
                          <p:cTn id="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nodeType="clickEffect" fill="hold">
                      <p:stCondLst>
                        <p:cond delay="indefinite"/>
                      </p:stCondLst>
                      <p:childTnLst>
                        <p:par>
                          <p:cTn id="6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nodeType="clickEffect" fill="hold">
                      <p:stCondLst>
                        <p:cond delay="indefinite"/>
                      </p:stCondLst>
                      <p:childTnLst>
                        <p:par>
                          <p:cTn id="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nodeType="clickEffect" fill="hold">
                      <p:stCondLst>
                        <p:cond delay="indefinite"/>
                      </p:stCondLst>
                      <p:childTnLst>
                        <p:par>
                          <p:cTn id="7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nodeType="clickEffect" fill="hold">
                      <p:stCondLst>
                        <p:cond delay="indefinite"/>
                      </p:stCondLst>
                      <p:childTnLst>
                        <p:par>
                          <p:cTn id="8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839880" y="233280"/>
            <a:ext cx="8229240" cy="60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3600" spc="-1" strike="noStrike">
                <a:solidFill>
                  <a:srgbClr val="000000"/>
                </a:solidFill>
                <a:latin typeface="Arial"/>
              </a:rPr>
              <a:t>Tvorba vzorce z názvu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1619280" y="836280"/>
            <a:ext cx="7416360" cy="57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</a:rPr>
              <a:t>Název kyseliny                       kyselina sírová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97"/>
              </a:spcBef>
            </a:pPr>
            <a:endParaRPr b="0" lang="cs-CZ" sz="2800" spc="-1" strike="noStrike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6743880" y="1579680"/>
            <a:ext cx="143928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S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1" name="CustomShape 4"/>
          <p:cNvSpPr/>
          <p:nvPr/>
        </p:nvSpPr>
        <p:spPr>
          <a:xfrm>
            <a:off x="1403280" y="1447920"/>
            <a:ext cx="392400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1. Napsat značky prvků ve správném pořadí 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2" name="CustomShape 5"/>
          <p:cNvSpPr/>
          <p:nvPr/>
        </p:nvSpPr>
        <p:spPr>
          <a:xfrm>
            <a:off x="1403280" y="2244600"/>
            <a:ext cx="410508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oxidačních čísel atomů všech prvků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3" name="CustomShape 6"/>
          <p:cNvSpPr/>
          <p:nvPr/>
        </p:nvSpPr>
        <p:spPr>
          <a:xfrm>
            <a:off x="7115040" y="2503440"/>
            <a:ext cx="1944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S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4" name="CustomShape 7"/>
          <p:cNvSpPr/>
          <p:nvPr/>
        </p:nvSpPr>
        <p:spPr>
          <a:xfrm>
            <a:off x="8255160" y="231768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5" name="CustomShape 8"/>
          <p:cNvSpPr/>
          <p:nvPr/>
        </p:nvSpPr>
        <p:spPr>
          <a:xfrm>
            <a:off x="7389720" y="2340000"/>
            <a:ext cx="34596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86" name="CustomShape 9"/>
          <p:cNvSpPr/>
          <p:nvPr/>
        </p:nvSpPr>
        <p:spPr>
          <a:xfrm>
            <a:off x="1432080" y="3076560"/>
            <a:ext cx="4679280" cy="1922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3. Určení počtu vodíkových atomů. (Podle oxidačního čísla kyselinotvorného prvku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–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liché –&gt; počet 1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- sudé -&gt; počet 2)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87" name="CustomShape 10"/>
          <p:cNvSpPr/>
          <p:nvPr/>
        </p:nvSpPr>
        <p:spPr>
          <a:xfrm>
            <a:off x="7145280" y="3608280"/>
            <a:ext cx="155700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S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8" name="CustomShape 11"/>
          <p:cNvSpPr/>
          <p:nvPr/>
        </p:nvSpPr>
        <p:spPr>
          <a:xfrm>
            <a:off x="7270920" y="5002200"/>
            <a:ext cx="1431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S  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89" name="CustomShape 12"/>
          <p:cNvSpPr/>
          <p:nvPr/>
        </p:nvSpPr>
        <p:spPr>
          <a:xfrm>
            <a:off x="7711920" y="6405480"/>
            <a:ext cx="2710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90" name="CustomShape 13"/>
          <p:cNvSpPr/>
          <p:nvPr/>
        </p:nvSpPr>
        <p:spPr>
          <a:xfrm>
            <a:off x="7464600" y="3879720"/>
            <a:ext cx="11052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ff0000"/>
                </a:solidFill>
                <a:latin typeface="Arial"/>
                <a:ea typeface="DejaVu Sans"/>
              </a:rPr>
              <a:t>2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91" name="CustomShape 14"/>
          <p:cNvSpPr/>
          <p:nvPr/>
        </p:nvSpPr>
        <p:spPr>
          <a:xfrm flipH="1">
            <a:off x="8112600" y="1317600"/>
            <a:ext cx="527400" cy="1046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solidFill>
              <a:srgbClr val="ff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Line 15"/>
          <p:cNvSpPr/>
          <p:nvPr/>
        </p:nvSpPr>
        <p:spPr>
          <a:xfrm>
            <a:off x="8174160" y="1268280"/>
            <a:ext cx="6127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16"/>
          <p:cNvSpPr/>
          <p:nvPr/>
        </p:nvSpPr>
        <p:spPr>
          <a:xfrm>
            <a:off x="7794720" y="2317680"/>
            <a:ext cx="4950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4" name="CustomShape 17"/>
          <p:cNvSpPr/>
          <p:nvPr/>
        </p:nvSpPr>
        <p:spPr>
          <a:xfrm>
            <a:off x="1370160" y="5002200"/>
            <a:ext cx="4608000" cy="1190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4. Určení počtu kyslíkových atomů (součet ox.čísel všech atomů roven 0!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95" name="CustomShape 18"/>
          <p:cNvSpPr/>
          <p:nvPr/>
        </p:nvSpPr>
        <p:spPr>
          <a:xfrm>
            <a:off x="7391520" y="3422520"/>
            <a:ext cx="34416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6" name="CustomShape 19"/>
          <p:cNvSpPr/>
          <p:nvPr/>
        </p:nvSpPr>
        <p:spPr>
          <a:xfrm>
            <a:off x="7834320" y="3422520"/>
            <a:ext cx="4554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7" name="CustomShape 20"/>
          <p:cNvSpPr/>
          <p:nvPr/>
        </p:nvSpPr>
        <p:spPr>
          <a:xfrm>
            <a:off x="8290080" y="342576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8" name="CustomShape 21"/>
          <p:cNvSpPr/>
          <p:nvPr/>
        </p:nvSpPr>
        <p:spPr>
          <a:xfrm>
            <a:off x="8391600" y="4830840"/>
            <a:ext cx="43128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-I</a:t>
            </a: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99" name="CustomShape 22"/>
          <p:cNvSpPr/>
          <p:nvPr/>
        </p:nvSpPr>
        <p:spPr>
          <a:xfrm>
            <a:off x="7923240" y="4830840"/>
            <a:ext cx="5472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VI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0" name="CustomShape 23"/>
          <p:cNvSpPr/>
          <p:nvPr/>
        </p:nvSpPr>
        <p:spPr>
          <a:xfrm>
            <a:off x="7453440" y="4830840"/>
            <a:ext cx="345600" cy="367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101" name="CustomShape 24"/>
          <p:cNvSpPr/>
          <p:nvPr/>
        </p:nvSpPr>
        <p:spPr>
          <a:xfrm>
            <a:off x="6502320" y="5413320"/>
            <a:ext cx="2592000" cy="825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2∙1 +6+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∙ (-2)= 0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2+6+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4 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∙ (-2)= 0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02" name="CustomShape 25"/>
          <p:cNvSpPr/>
          <p:nvPr/>
        </p:nvSpPr>
        <p:spPr>
          <a:xfrm>
            <a:off x="1467000" y="6243480"/>
            <a:ext cx="4608000" cy="459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5. Vzorec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03" name="CustomShape 26"/>
          <p:cNvSpPr/>
          <p:nvPr/>
        </p:nvSpPr>
        <p:spPr>
          <a:xfrm>
            <a:off x="6681960" y="6259680"/>
            <a:ext cx="1431360" cy="520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SO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4" name="CustomShape 27"/>
          <p:cNvSpPr/>
          <p:nvPr/>
        </p:nvSpPr>
        <p:spPr>
          <a:xfrm>
            <a:off x="7605720" y="5170320"/>
            <a:ext cx="11088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2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cs-CZ" sz="2200" spc="-1" strike="noStrike">
              <a:latin typeface="Arial"/>
            </a:endParaRPr>
          </a:p>
        </p:txBody>
      </p:sp>
      <p:sp>
        <p:nvSpPr>
          <p:cNvPr id="105" name="CustomShape 28"/>
          <p:cNvSpPr/>
          <p:nvPr/>
        </p:nvSpPr>
        <p:spPr>
          <a:xfrm>
            <a:off x="6959520" y="6458040"/>
            <a:ext cx="272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3" dur="indefinite" restart="never" nodeType="tmRoot">
          <p:childTnLst>
            <p:seq>
              <p:cTn id="154" dur="indefinite" nodeType="mainSeq">
                <p:childTnLst>
                  <p:par>
                    <p:cTn id="155" nodeType="clickEffect" fill="hold">
                      <p:stCondLst>
                        <p:cond delay="indefinite"/>
                      </p:stCondLst>
                      <p:childTnLst>
                        <p:par>
                          <p:cTn id="15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9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0" dur="500" fill="hold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nodeType="clickEffect" fill="hold">
                      <p:stCondLst>
                        <p:cond delay="indefinite"/>
                      </p:stCondLst>
                      <p:childTnLst>
                        <p:par>
                          <p:cTn id="1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nodeType="clickEffect" fill="hold">
                      <p:stCondLst>
                        <p:cond delay="indefinite"/>
                      </p:stCondLst>
                      <p:childTnLst>
                        <p:par>
                          <p:cTn id="16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nodeType="clickEffect" fill="hold">
                      <p:stCondLst>
                        <p:cond delay="indefinite"/>
                      </p:stCondLst>
                      <p:childTnLst>
                        <p:par>
                          <p:cTn id="1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nodeType="clickEffect" fill="hold">
                      <p:stCondLst>
                        <p:cond delay="indefinite"/>
                      </p:stCondLst>
                      <p:childTnLst>
                        <p:par>
                          <p:cTn id="18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nodeType="clickEffect" fill="hold">
                      <p:stCondLst>
                        <p:cond delay="indefinite"/>
                      </p:stCondLst>
                      <p:childTnLst>
                        <p:par>
                          <p:cTn id="1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nodeType="clickEffect" fill="hold">
                      <p:stCondLst>
                        <p:cond delay="indefinite"/>
                      </p:stCondLst>
                      <p:childTnLst>
                        <p:par>
                          <p:cTn id="19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nodeType="clickEffect" fill="hold">
                      <p:stCondLst>
                        <p:cond delay="indefinite"/>
                      </p:stCondLst>
                      <p:childTnLst>
                        <p:par>
                          <p:cTn id="19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nodeType="clickEffect" fill="hold">
                      <p:stCondLst>
                        <p:cond delay="indefinite"/>
                      </p:stCondLst>
                      <p:childTnLst>
                        <p:par>
                          <p:cTn id="20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nodeType="clickEffect" fill="hold">
                      <p:stCondLst>
                        <p:cond delay="indefinite"/>
                      </p:stCondLst>
                      <p:childTnLst>
                        <p:par>
                          <p:cTn id="21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nodeType="clickEffect" fill="hold">
                      <p:stCondLst>
                        <p:cond delay="indefinite"/>
                      </p:stCondLst>
                      <p:childTnLst>
                        <p:par>
                          <p:cTn id="21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nodeType="clickEffect" fill="hold">
                      <p:stCondLst>
                        <p:cond delay="indefinite"/>
                      </p:stCondLst>
                      <p:childTnLst>
                        <p:par>
                          <p:cTn id="22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nodeType="clickEffect" fill="hold">
                      <p:stCondLst>
                        <p:cond delay="indefinite"/>
                      </p:stCondLst>
                      <p:childTnLst>
                        <p:par>
                          <p:cTn id="22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nodeType="clickEffect" fill="hold">
                      <p:stCondLst>
                        <p:cond delay="indefinite"/>
                      </p:stCondLst>
                      <p:childTnLst>
                        <p:par>
                          <p:cTn id="2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914400" y="33300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Tvorba názvu ze vzorce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687320" y="1547280"/>
            <a:ext cx="3312720" cy="67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Vzorec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6869160" y="1601640"/>
            <a:ext cx="1466280" cy="60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HClO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09" name="CustomShape 4"/>
          <p:cNvSpPr/>
          <p:nvPr/>
        </p:nvSpPr>
        <p:spPr>
          <a:xfrm>
            <a:off x="1584000" y="2016000"/>
            <a:ext cx="396360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1. Určení známých oxidačních čísel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0" name="CustomShape 5"/>
          <p:cNvSpPr/>
          <p:nvPr/>
        </p:nvSpPr>
        <p:spPr>
          <a:xfrm>
            <a:off x="6804000" y="2405160"/>
            <a:ext cx="1677600" cy="60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Cl  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1" name="CustomShape 6"/>
          <p:cNvSpPr/>
          <p:nvPr/>
        </p:nvSpPr>
        <p:spPr>
          <a:xfrm>
            <a:off x="7813440" y="3273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2" name="CustomShape 7"/>
          <p:cNvSpPr/>
          <p:nvPr/>
        </p:nvSpPr>
        <p:spPr>
          <a:xfrm>
            <a:off x="8224920" y="3328920"/>
            <a:ext cx="470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3" name="CustomShape 8"/>
          <p:cNvSpPr/>
          <p:nvPr/>
        </p:nvSpPr>
        <p:spPr>
          <a:xfrm>
            <a:off x="1584000" y="2824200"/>
            <a:ext cx="3960000" cy="2287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oxidačního čísla kyselinotvorného prvku (Použití pravidla: součet oxidačních čísel všech atomů ve sloučenině je vždy roven nule)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4" name="CustomShape 9"/>
          <p:cNvSpPr/>
          <p:nvPr/>
        </p:nvSpPr>
        <p:spPr>
          <a:xfrm>
            <a:off x="1655280" y="6020280"/>
            <a:ext cx="33127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4. Název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15" name="CustomShape 10"/>
          <p:cNvSpPr/>
          <p:nvPr/>
        </p:nvSpPr>
        <p:spPr>
          <a:xfrm>
            <a:off x="5976000" y="5222880"/>
            <a:ext cx="2601000" cy="52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latin typeface="Arial"/>
                <a:ea typeface="DejaVu Sans"/>
              </a:rPr>
              <a:t>Cl → chlor</a:t>
            </a:r>
            <a:r>
              <a:rPr b="0" lang="cs-CZ" sz="2800" spc="-1" strike="noStrike">
                <a:solidFill>
                  <a:srgbClr val="ff0000"/>
                </a:solidFill>
                <a:latin typeface="Arial"/>
                <a:ea typeface="DejaVu Sans"/>
              </a:rPr>
              <a:t>istá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6" name="CustomShape 11"/>
          <p:cNvSpPr/>
          <p:nvPr/>
        </p:nvSpPr>
        <p:spPr>
          <a:xfrm>
            <a:off x="5472000" y="5904000"/>
            <a:ext cx="3240000" cy="52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kyselina chloristá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17" name="CustomShape 12"/>
          <p:cNvSpPr/>
          <p:nvPr/>
        </p:nvSpPr>
        <p:spPr>
          <a:xfrm>
            <a:off x="7093440" y="226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8" name="CustomShape 13"/>
          <p:cNvSpPr/>
          <p:nvPr/>
        </p:nvSpPr>
        <p:spPr>
          <a:xfrm>
            <a:off x="8029440" y="226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19" name="CustomShape 14"/>
          <p:cNvSpPr/>
          <p:nvPr/>
        </p:nvSpPr>
        <p:spPr>
          <a:xfrm>
            <a:off x="1655280" y="5112000"/>
            <a:ext cx="331272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3. Určení zakončení přídavného jména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20" name="CustomShape 15"/>
          <p:cNvSpPr/>
          <p:nvPr/>
        </p:nvSpPr>
        <p:spPr>
          <a:xfrm>
            <a:off x="7056000" y="3528000"/>
            <a:ext cx="1677600" cy="60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  Cl  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4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1" name="CustomShape 16"/>
          <p:cNvSpPr/>
          <p:nvPr/>
        </p:nvSpPr>
        <p:spPr>
          <a:xfrm>
            <a:off x="7309440" y="334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22" name="CustomShape 17"/>
          <p:cNvSpPr/>
          <p:nvPr/>
        </p:nvSpPr>
        <p:spPr>
          <a:xfrm>
            <a:off x="6480000" y="4104000"/>
            <a:ext cx="2376000" cy="824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+ 4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·(-2)= 0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1+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Arial"/>
              </a:rPr>
              <a:t>7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-8=0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23" name="CustomShape 18"/>
          <p:cNvSpPr/>
          <p:nvPr/>
        </p:nvSpPr>
        <p:spPr>
          <a:xfrm>
            <a:off x="6192000" y="4968000"/>
            <a:ext cx="54288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VII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7" dur="indefinite" restart="never" nodeType="tmRoot">
          <p:childTnLst>
            <p:seq>
              <p:cTn id="318" dur="indefinite" nodeType="mainSeq">
                <p:childTnLst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3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4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914400" y="33300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cs-CZ" sz="4400" spc="-1" strike="noStrike">
                <a:solidFill>
                  <a:srgbClr val="000000"/>
                </a:solidFill>
                <a:latin typeface="Arial"/>
              </a:rPr>
              <a:t>Tvorba názvu ze vzorce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1687320" y="1547280"/>
            <a:ext cx="3312720" cy="67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  <a:spcBef>
                <a:spcPts val="697"/>
              </a:spcBef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</a:rPr>
              <a:t>Vzorec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6869160" y="1601640"/>
            <a:ext cx="1466280" cy="60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1584000" y="2016000"/>
            <a:ext cx="396360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1. Určení známých oxidačních čísel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6804000" y="2405160"/>
            <a:ext cx="1677600" cy="608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2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C  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7813440" y="3273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30" name="CustomShape 7"/>
          <p:cNvSpPr/>
          <p:nvPr/>
        </p:nvSpPr>
        <p:spPr>
          <a:xfrm>
            <a:off x="8224920" y="3328920"/>
            <a:ext cx="47088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31" name="CustomShape 8"/>
          <p:cNvSpPr/>
          <p:nvPr/>
        </p:nvSpPr>
        <p:spPr>
          <a:xfrm>
            <a:off x="1584000" y="2824200"/>
            <a:ext cx="3960000" cy="2287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2. Určení oxidačního čísla kyselinotvorného prvku (Použití pravidla: součet oxidačních čísel všech atomů ve sloučenině je vždy roven nule)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32" name="CustomShape 9"/>
          <p:cNvSpPr/>
          <p:nvPr/>
        </p:nvSpPr>
        <p:spPr>
          <a:xfrm>
            <a:off x="1655280" y="6020280"/>
            <a:ext cx="331272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4. Název kyseliny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33" name="CustomShape 10"/>
          <p:cNvSpPr/>
          <p:nvPr/>
        </p:nvSpPr>
        <p:spPr>
          <a:xfrm>
            <a:off x="5976000" y="5222880"/>
            <a:ext cx="2601000" cy="52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latin typeface="Arial"/>
                <a:ea typeface="DejaVu Sans"/>
              </a:rPr>
              <a:t>C → uhl</a:t>
            </a:r>
            <a:r>
              <a:rPr b="0" lang="cs-CZ" sz="2800" spc="-1" strike="noStrike">
                <a:solidFill>
                  <a:srgbClr val="ff0000"/>
                </a:solidFill>
                <a:latin typeface="Arial"/>
                <a:ea typeface="DejaVu Sans"/>
              </a:rPr>
              <a:t>ičitá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4" name="CustomShape 11"/>
          <p:cNvSpPr/>
          <p:nvPr/>
        </p:nvSpPr>
        <p:spPr>
          <a:xfrm>
            <a:off x="5472000" y="5904000"/>
            <a:ext cx="3240000" cy="520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kyselina uhličitá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5" name="CustomShape 12"/>
          <p:cNvSpPr/>
          <p:nvPr/>
        </p:nvSpPr>
        <p:spPr>
          <a:xfrm>
            <a:off x="7093440" y="226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36" name="CustomShape 13"/>
          <p:cNvSpPr/>
          <p:nvPr/>
        </p:nvSpPr>
        <p:spPr>
          <a:xfrm>
            <a:off x="8029440" y="226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-II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37" name="CustomShape 14"/>
          <p:cNvSpPr/>
          <p:nvPr/>
        </p:nvSpPr>
        <p:spPr>
          <a:xfrm>
            <a:off x="1655280" y="5112000"/>
            <a:ext cx="331272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3. Určení zakončení přídavného jména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38" name="CustomShape 15"/>
          <p:cNvSpPr/>
          <p:nvPr/>
        </p:nvSpPr>
        <p:spPr>
          <a:xfrm>
            <a:off x="7056000" y="3528000"/>
            <a:ext cx="1677600" cy="608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H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cs-CZ" sz="2800" spc="-1" strike="noStrike">
                <a:solidFill>
                  <a:srgbClr val="000000"/>
                </a:solidFill>
                <a:latin typeface="Arial"/>
                <a:ea typeface="DejaVu Sans"/>
              </a:rPr>
              <a:t>  C  O</a:t>
            </a:r>
            <a:r>
              <a:rPr b="0" lang="cs-CZ" sz="2800" spc="-1" strike="noStrike" baseline="-33000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cs-CZ" sz="2800" spc="-1" strike="noStrike">
              <a:latin typeface="Arial"/>
            </a:endParaRPr>
          </a:p>
        </p:txBody>
      </p:sp>
      <p:sp>
        <p:nvSpPr>
          <p:cNvPr id="139" name="CustomShape 16"/>
          <p:cNvSpPr/>
          <p:nvPr/>
        </p:nvSpPr>
        <p:spPr>
          <a:xfrm>
            <a:off x="7309440" y="3345480"/>
            <a:ext cx="466560" cy="398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140" name="CustomShape 17"/>
          <p:cNvSpPr/>
          <p:nvPr/>
        </p:nvSpPr>
        <p:spPr>
          <a:xfrm>
            <a:off x="6192000" y="4104000"/>
            <a:ext cx="2664000" cy="825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·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1+ 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DejaVu Sans"/>
              </a:rPr>
              <a:t>?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DejaVu Sans"/>
              </a:rPr>
              <a:t>+3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·(-2)= 0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2+</a:t>
            </a:r>
            <a:r>
              <a:rPr b="0" lang="cs-CZ" sz="2400" spc="-1" strike="noStrike">
                <a:solidFill>
                  <a:srgbClr val="ff0000"/>
                </a:solidFill>
                <a:latin typeface="Arial"/>
                <a:ea typeface="Arial"/>
              </a:rPr>
              <a:t>4</a:t>
            </a:r>
            <a:r>
              <a:rPr b="0" lang="cs-CZ" sz="2400" spc="-1" strike="noStrike">
                <a:solidFill>
                  <a:srgbClr val="000000"/>
                </a:solidFill>
                <a:latin typeface="Arial"/>
                <a:ea typeface="Arial"/>
              </a:rPr>
              <a:t>-6=0</a:t>
            </a:r>
            <a:endParaRPr b="0" lang="cs-CZ" sz="2400" spc="-1" strike="noStrike">
              <a:latin typeface="Arial"/>
            </a:endParaRPr>
          </a:p>
        </p:txBody>
      </p:sp>
      <p:sp>
        <p:nvSpPr>
          <p:cNvPr id="141" name="CustomShape 18"/>
          <p:cNvSpPr/>
          <p:nvPr/>
        </p:nvSpPr>
        <p:spPr>
          <a:xfrm>
            <a:off x="6192000" y="4968000"/>
            <a:ext cx="542880" cy="3988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ff0000"/>
                </a:solidFill>
                <a:latin typeface="Arial"/>
                <a:ea typeface="DejaVu Sans"/>
              </a:rPr>
              <a:t>IV</a:t>
            </a:r>
            <a:endParaRPr b="0" lang="cs-CZ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9" dur="indefinite" restart="never" nodeType="tmRoot">
          <p:childTnLst>
            <p:seq>
              <p:cTn id="380" dur="indefinite" nodeType="mainSeq">
                <p:childTnLst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5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6" dur="500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4683</TotalTime>
  <Application>LibreOffice/6.4.2.2$Windows_X86_64 LibreOffice_project/4e471d8c02c9c90f512f7f9ead8875b57fcb1ec3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2010-05-23T16:28:12Z</dcterms:created>
  <dc:creator>Mariajose</dc:creator>
  <dc:description/>
  <dc:language>cs-CZ</dc:language>
  <cp:lastModifiedBy/>
  <dcterms:modified xsi:type="dcterms:W3CDTF">2020-05-07T08:44:14Z</dcterms:modified>
  <cp:revision>642</cp:revision>
  <dc:subject/>
  <dc:title>Diapositiva 1</dc:title>
</cp:coreProperties>
</file>