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324000" y="5013360"/>
            <a:ext cx="4465080" cy="54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800" spc="-1" strike="noStrike">
                <a:solidFill>
                  <a:srgbClr val="ffffff"/>
                </a:solidFill>
                <a:latin typeface="Arial"/>
              </a:rPr>
              <a:t>HYDROXIDY</a:t>
            </a:r>
            <a:endParaRPr b="0" lang="cs-CZ" sz="48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0" y="5660640"/>
            <a:ext cx="5113080" cy="57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598"/>
              </a:spcBef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Názvosloví anorganických sloučenin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95280" y="188640"/>
            <a:ext cx="8229240" cy="98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Hydroxidy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403280" y="1267920"/>
            <a:ext cx="7632360" cy="547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36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tříprvkové sloučeniny kyslíku a vodíku (skupina OH) s jiným prvkem</a:t>
            </a: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Podstatné jméno:</a:t>
            </a: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hydroxid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 - </a:t>
            </a:r>
            <a:r>
              <a:rPr b="0" lang="cs-CZ" sz="2800" spc="-1" strike="noStrike">
                <a:solidFill>
                  <a:srgbClr val="0070c0"/>
                </a:solidFill>
                <a:latin typeface="Arial"/>
              </a:rPr>
              <a:t>záporné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 oxidační číslo </a:t>
            </a:r>
            <a:r>
              <a:rPr b="1" i="1" lang="cs-CZ" sz="2800" spc="-1" strike="noStrike">
                <a:solidFill>
                  <a:srgbClr val="000000"/>
                </a:solidFill>
                <a:latin typeface="Arial"/>
              </a:rPr>
              <a:t>–I</a:t>
            </a: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(OH)</a:t>
            </a: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Přídavné jméno:</a:t>
            </a: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  <a:buClr>
                <a:srgbClr val="0070c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70c0"/>
                </a:solidFill>
                <a:latin typeface="Arial"/>
              </a:rPr>
              <a:t>kladné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 oxidační číslo, které odpovídá zakončení přídavného jména (viz tabulka)</a:t>
            </a:r>
            <a:endParaRPr b="0" lang="cs-CZ" sz="28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2557440" y="3579840"/>
            <a:ext cx="3358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-I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2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Pro tvorbu vzorců a názvů hydroxidů platí stejná pravidla jako pro halogenidy.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839880" y="23292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Tvorba vzorce z názvu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619280" y="1518840"/>
            <a:ext cx="7416360" cy="57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Název hydroxidu                hydroxid vápenatý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7026120" y="2363760"/>
            <a:ext cx="143964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Ca  OH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1660680" y="2147760"/>
            <a:ext cx="3666600" cy="94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1. Napsat značky v obráceném pořadí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1619280" y="3157560"/>
            <a:ext cx="3524040" cy="94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2. Určení oxidačních čísel prvků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7020000" y="3213000"/>
            <a:ext cx="1944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Ca  (OH)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8354880" y="3009960"/>
            <a:ext cx="43164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2" name="CustomShape 8"/>
          <p:cNvSpPr/>
          <p:nvPr/>
        </p:nvSpPr>
        <p:spPr>
          <a:xfrm>
            <a:off x="7400880" y="3027240"/>
            <a:ext cx="5490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1657440" y="4224240"/>
            <a:ext cx="4679640" cy="2226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3. Křížové pravidlo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hodnota oxidačního čísla se zapíše do kříže za značku prvku arabskou číslicí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Index 1 se ve vzorci nepíše.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4" name="CustomShape 10"/>
          <p:cNvSpPr/>
          <p:nvPr/>
        </p:nvSpPr>
        <p:spPr>
          <a:xfrm>
            <a:off x="6950160" y="4437000"/>
            <a:ext cx="174420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Ca  (OH)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5" name="CustomShape 11"/>
          <p:cNvSpPr/>
          <p:nvPr/>
        </p:nvSpPr>
        <p:spPr>
          <a:xfrm>
            <a:off x="7262640" y="5495760"/>
            <a:ext cx="143172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Ca(OH)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6" name="CustomShape 12"/>
          <p:cNvSpPr/>
          <p:nvPr/>
        </p:nvSpPr>
        <p:spPr>
          <a:xfrm>
            <a:off x="8556480" y="5818320"/>
            <a:ext cx="21564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7" name="CustomShape 13"/>
          <p:cNvSpPr/>
          <p:nvPr/>
        </p:nvSpPr>
        <p:spPr>
          <a:xfrm>
            <a:off x="8377200" y="4651200"/>
            <a:ext cx="36000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2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8" name="CustomShape 14"/>
          <p:cNvSpPr/>
          <p:nvPr/>
        </p:nvSpPr>
        <p:spPr>
          <a:xfrm>
            <a:off x="7507440" y="4651200"/>
            <a:ext cx="11052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ff0000"/>
                </a:solidFill>
                <a:latin typeface="Arial"/>
                <a:ea typeface="DejaVu Sans"/>
              </a:rPr>
              <a:t>1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59" name="CustomShape 15"/>
          <p:cNvSpPr/>
          <p:nvPr/>
        </p:nvSpPr>
        <p:spPr>
          <a:xfrm flipH="1">
            <a:off x="7674120" y="3378240"/>
            <a:ext cx="896040" cy="1273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16"/>
          <p:cNvSpPr/>
          <p:nvPr/>
        </p:nvSpPr>
        <p:spPr>
          <a:xfrm>
            <a:off x="7675560" y="3395520"/>
            <a:ext cx="881640" cy="1255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Line 17"/>
          <p:cNvSpPr/>
          <p:nvPr/>
        </p:nvSpPr>
        <p:spPr>
          <a:xfrm>
            <a:off x="8174160" y="2001960"/>
            <a:ext cx="6127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18"/>
          <p:cNvSpPr/>
          <p:nvPr/>
        </p:nvSpPr>
        <p:spPr>
          <a:xfrm>
            <a:off x="6732360" y="2001960"/>
            <a:ext cx="1246320" cy="419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19"/>
          <p:cNvSpPr/>
          <p:nvPr/>
        </p:nvSpPr>
        <p:spPr>
          <a:xfrm flipH="1">
            <a:off x="7506360" y="1963800"/>
            <a:ext cx="443160" cy="457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nodeType="clickEffect" fill="hold">
                      <p:stCondLst>
                        <p:cond delay="indefinite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nodeType="clickEffect" fill="hold">
                      <p:stCondLst>
                        <p:cond delay="indefinite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nodeType="clickEffect" fill="hold">
                      <p:stCondLst>
                        <p:cond delay="indefinite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nodeType="clickEffect" fill="hold">
                      <p:stCondLst>
                        <p:cond delay="indefinite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nodeType="clickEffect" fill="hold">
                      <p:stCondLst>
                        <p:cond delay="indefinite"/>
                      </p:stCondLst>
                      <p:childTnLst>
                        <p:par>
                          <p:cTn id="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nodeType="clickEffect" fill="hold">
                      <p:stCondLst>
                        <p:cond delay="indefinite"/>
                      </p:stCondLst>
                      <p:childTnLst>
                        <p:par>
                          <p:cTn id="5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nodeType="clickEffect" fill="hold">
                      <p:stCondLst>
                        <p:cond delay="indefinite"/>
                      </p:stCondLst>
                      <p:childTnLst>
                        <p:par>
                          <p:cTn id="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nodeType="clickEffect" fill="hold">
                      <p:stCondLst>
                        <p:cond delay="indefinite"/>
                      </p:stCondLst>
                      <p:childTnLst>
                        <p:par>
                          <p:cTn id="6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nodeType="clickEffect" fill="hold">
                      <p:stCondLst>
                        <p:cond delay="indefinite"/>
                      </p:stCondLst>
                      <p:childTnLst>
                        <p:par>
                          <p:cTn id="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nodeType="clickEffect" fill="hold">
                      <p:stCondLst>
                        <p:cond delay="indefinite"/>
                      </p:stCondLst>
                      <p:childTnLst>
                        <p:par>
                          <p:cTn id="7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nodeType="clickEffect" fill="hold">
                      <p:stCondLst>
                        <p:cond delay="indefinite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nodeType="clickEffect" fill="hold">
                      <p:stCondLst>
                        <p:cond delay="indefinite"/>
                      </p:stCondLst>
                      <p:childTnLst>
                        <p:par>
                          <p:cTn id="8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nodeType="clickEffect" fill="hold">
                      <p:stCondLst>
                        <p:cond delay="indefinite"/>
                      </p:stCondLst>
                      <p:childTnLst>
                        <p:par>
                          <p:cTn id="9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nodeType="clickEffect" fill="hold">
                      <p:stCondLst>
                        <p:cond delay="indefinite"/>
                      </p:stCondLst>
                      <p:childTnLst>
                        <p:par>
                          <p:cTn id="1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nodeType="clickEffect" fill="hold">
                      <p:stCondLst>
                        <p:cond delay="indefinite"/>
                      </p:stCondLst>
                      <p:childTnLst>
                        <p:par>
                          <p:cTn id="10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914400" y="33300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Tvorba názvu ze vzorce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1687320" y="1547280"/>
            <a:ext cx="3312720" cy="67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Vzorec hydroxidu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6869160" y="1601640"/>
            <a:ext cx="146628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NaOH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1716120" y="2171880"/>
            <a:ext cx="3963600" cy="1373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1. Určení oxidačních čísel pomocí křížového pravidla.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8" name="CustomShape 5"/>
          <p:cNvSpPr/>
          <p:nvPr/>
        </p:nvSpPr>
        <p:spPr>
          <a:xfrm>
            <a:off x="6804000" y="2405160"/>
            <a:ext cx="167760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Na  (OH)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9" name="CustomShape 6"/>
          <p:cNvSpPr/>
          <p:nvPr/>
        </p:nvSpPr>
        <p:spPr>
          <a:xfrm>
            <a:off x="7289640" y="2676600"/>
            <a:ext cx="2523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0" name="CustomShape 7"/>
          <p:cNvSpPr/>
          <p:nvPr/>
        </p:nvSpPr>
        <p:spPr>
          <a:xfrm>
            <a:off x="8236080" y="2738520"/>
            <a:ext cx="25200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1" name="CustomShape 8"/>
          <p:cNvSpPr/>
          <p:nvPr/>
        </p:nvSpPr>
        <p:spPr>
          <a:xfrm>
            <a:off x="6869160" y="3568680"/>
            <a:ext cx="173484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Na  (OH)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2" name="CustomShape 9"/>
          <p:cNvSpPr/>
          <p:nvPr/>
        </p:nvSpPr>
        <p:spPr>
          <a:xfrm>
            <a:off x="7308720" y="33256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3" name="CustomShape 10"/>
          <p:cNvSpPr/>
          <p:nvPr/>
        </p:nvSpPr>
        <p:spPr>
          <a:xfrm>
            <a:off x="8224920" y="3328920"/>
            <a:ext cx="4708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4" name="CustomShape 11"/>
          <p:cNvSpPr/>
          <p:nvPr/>
        </p:nvSpPr>
        <p:spPr>
          <a:xfrm flipH="1">
            <a:off x="7541280" y="3076560"/>
            <a:ext cx="793800" cy="249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12"/>
          <p:cNvSpPr/>
          <p:nvPr/>
        </p:nvSpPr>
        <p:spPr>
          <a:xfrm>
            <a:off x="7500600" y="2966760"/>
            <a:ext cx="724320" cy="392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13"/>
          <p:cNvSpPr/>
          <p:nvPr/>
        </p:nvSpPr>
        <p:spPr>
          <a:xfrm>
            <a:off x="1835280" y="3851280"/>
            <a:ext cx="3600000" cy="94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2. Určení podstatného jména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7" name="CustomShape 14"/>
          <p:cNvSpPr/>
          <p:nvPr/>
        </p:nvSpPr>
        <p:spPr>
          <a:xfrm>
            <a:off x="6804000" y="4289400"/>
            <a:ext cx="167760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hydroxid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8" name="CustomShape 15"/>
          <p:cNvSpPr/>
          <p:nvPr/>
        </p:nvSpPr>
        <p:spPr>
          <a:xfrm>
            <a:off x="1835280" y="5006880"/>
            <a:ext cx="3312720" cy="94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3. Určení přídavného jména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9" name="CustomShape 16"/>
          <p:cNvSpPr/>
          <p:nvPr/>
        </p:nvSpPr>
        <p:spPr>
          <a:xfrm>
            <a:off x="6869160" y="5222880"/>
            <a:ext cx="170784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sod</a:t>
            </a:r>
            <a:r>
              <a:rPr b="0" lang="cs-CZ" sz="2800" spc="-1" strike="noStrike">
                <a:solidFill>
                  <a:srgbClr val="ff0000"/>
                </a:solidFill>
                <a:latin typeface="Arial"/>
                <a:ea typeface="DejaVu Sans"/>
              </a:rPr>
              <a:t>ný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0" name="CustomShape 17"/>
          <p:cNvSpPr/>
          <p:nvPr/>
        </p:nvSpPr>
        <p:spPr>
          <a:xfrm>
            <a:off x="5913360" y="6010200"/>
            <a:ext cx="278892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hydroxid sodný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1" dur="indefinite" restart="never" nodeType="tmRoot">
          <p:childTnLst>
            <p:seq>
              <p:cTn id="112" dur="indefinite" nodeType="mainSeq">
                <p:childTnLst>
                  <p:par>
                    <p:cTn id="113" nodeType="clickEffect" fill="hold">
                      <p:stCondLst>
                        <p:cond delay="indefinite"/>
                      </p:stCondLst>
                      <p:childTnLst>
                        <p:par>
                          <p:cTn id="1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7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8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nodeType="clickEffect" fill="hold">
                      <p:stCondLst>
                        <p:cond delay="indefinite"/>
                      </p:stCondLst>
                      <p:childTnLst>
                        <p:par>
                          <p:cTn id="12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nodeType="clickEffect" fill="hold">
                      <p:stCondLst>
                        <p:cond delay="indefinite"/>
                      </p:stCondLst>
                      <p:childTnLst>
                        <p:par>
                          <p:cTn id="1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nodeType="clickEffect" fill="hold">
                      <p:stCondLst>
                        <p:cond delay="indefinite"/>
                      </p:stCondLst>
                      <p:childTnLst>
                        <p:par>
                          <p:cTn id="1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nodeType="clickEffect" fill="hold">
                      <p:stCondLst>
                        <p:cond delay="indefinite"/>
                      </p:stCondLst>
                      <p:childTnLst>
                        <p:par>
                          <p:cTn id="13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nodeType="clickEffect" fill="hold">
                      <p:stCondLst>
                        <p:cond delay="indefinite"/>
                      </p:stCondLst>
                      <p:childTnLst>
                        <p:par>
                          <p:cTn id="14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nodeType="clickEffect" fill="hold">
                      <p:stCondLst>
                        <p:cond delay="indefinite"/>
                      </p:stCondLst>
                      <p:childTnLst>
                        <p:par>
                          <p:cTn id="15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nodeType="clickEffect" fill="hold">
                      <p:stCondLst>
                        <p:cond delay="indefinite"/>
                      </p:stCondLst>
                      <p:childTnLst>
                        <p:par>
                          <p:cTn id="15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nodeType="clickEffect" fill="hold">
                      <p:stCondLst>
                        <p:cond delay="indefinite"/>
                      </p:stCondLst>
                      <p:childTnLst>
                        <p:par>
                          <p:cTn id="1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nodeType="clickEffect" fill="hold">
                      <p:stCondLst>
                        <p:cond delay="indefinite"/>
                      </p:stCondLst>
                      <p:childTnLst>
                        <p:par>
                          <p:cTn id="1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nodeType="clickEffect" fill="hold">
                      <p:stCondLst>
                        <p:cond delay="indefinite"/>
                      </p:stCondLst>
                      <p:childTnLst>
                        <p:par>
                          <p:cTn id="1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nodeType="clickEffect" fill="hold">
                      <p:stCondLst>
                        <p:cond delay="indefinite"/>
                      </p:stCondLst>
                      <p:childTnLst>
                        <p:par>
                          <p:cTn id="1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nodeType="clickEffect" fill="hold">
                      <p:stCondLst>
                        <p:cond delay="indefinite"/>
                      </p:stCondLst>
                      <p:childTnLst>
                        <p:par>
                          <p:cTn id="1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nodeType="clickEffect" fill="hold">
                      <p:stCondLst>
                        <p:cond delay="indefinite"/>
                      </p:stCondLst>
                      <p:childTnLst>
                        <p:par>
                          <p:cTn id="1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nodeType="clickEffect" fill="hold">
                      <p:stCondLst>
                        <p:cond delay="indefinite"/>
                      </p:stCondLst>
                      <p:childTnLst>
                        <p:par>
                          <p:cTn id="1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nodeType="clickEffect" fill="hold">
                      <p:stCondLst>
                        <p:cond delay="indefinite"/>
                      </p:stCondLst>
                      <p:childTnLst>
                        <p:par>
                          <p:cTn id="20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4681</TotalTime>
  <Application>LibreOffice/6.4.2.2$Windows_X86_64 LibreOffice_project/4e471d8c02c9c90f512f7f9ead8875b57fcb1ec3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2010-05-23T16:28:12Z</dcterms:created>
  <dc:creator>Mariajose</dc:creator>
  <dc:description/>
  <dc:language>cs-CZ</dc:language>
  <cp:lastModifiedBy/>
  <dcterms:modified xsi:type="dcterms:W3CDTF">2020-04-30T14:52:42Z</dcterms:modified>
  <cp:revision>641</cp:revision>
  <dc:subject/>
  <dc:title>Diapositiva 1</dc:title>
</cp:coreProperties>
</file>