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74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71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815" autoAdjust="0"/>
  </p:normalViewPr>
  <p:slideViewPr>
    <p:cSldViewPr>
      <p:cViewPr varScale="1">
        <p:scale>
          <a:sx n="54" d="100"/>
          <a:sy n="54" d="100"/>
        </p:scale>
        <p:origin x="17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57CF0-D185-4ACB-8047-5F9C3B5E82C8}" type="datetimeFigureOut">
              <a:rPr lang="cs-CZ" smtClean="0"/>
              <a:t>15. 4. 2020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0D697-93D2-4D40-BA8E-67D2719C8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3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CF8AD-2545-412A-AC33-C76144D48BAB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205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CF8AD-2545-412A-AC33-C76144D48BAB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661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CF8AD-2545-412A-AC33-C76144D48BAB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86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CF8AD-2545-412A-AC33-C76144D48BAB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29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CF8AD-2545-412A-AC33-C76144D48BAB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38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CF8AD-2545-412A-AC33-C76144D48BAB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351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CF8AD-2545-412A-AC33-C76144D48BAB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840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CF8AD-2545-412A-AC33-C76144D48BAB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480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CF8AD-2545-412A-AC33-C76144D48BA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45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CCD1B9"/>
                </a:solidFill>
              </a:rPr>
              <a:pPr/>
              <a:t>15. 4. 2020</a:t>
            </a:fld>
            <a:endParaRPr lang="cs-CZ">
              <a:solidFill>
                <a:srgbClr val="CCD1B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79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534949"/>
                </a:solidFill>
              </a:rPr>
              <a:pPr/>
              <a:t>15. 4. 2020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51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534949"/>
                </a:solidFill>
              </a:rPr>
              <a:pPr/>
              <a:t>15. 4. 2020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02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534949"/>
                </a:solidFill>
              </a:rPr>
              <a:pPr/>
              <a:t>15. 4. 2020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7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CCD1B9"/>
                </a:solidFill>
              </a:rPr>
              <a:pPr/>
              <a:t>15. 4. 2020</a:t>
            </a:fld>
            <a:endParaRPr lang="cs-CZ">
              <a:solidFill>
                <a:srgbClr val="CCD1B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15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534949"/>
                </a:solidFill>
              </a:rPr>
              <a:pPr/>
              <a:t>15. 4. 2020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5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534949"/>
                </a:solidFill>
              </a:rPr>
              <a:pPr/>
              <a:t>15. 4. 2020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6863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534949"/>
                </a:solidFill>
              </a:rPr>
              <a:pPr/>
              <a:t>15. 4. 2020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4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534949"/>
                </a:solidFill>
              </a:rPr>
              <a:pPr/>
              <a:t>15. 4. 2020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0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CCD1B9"/>
                </a:solidFill>
              </a:rPr>
              <a:pPr/>
              <a:t>15. 4. 2020</a:t>
            </a:fld>
            <a:endParaRPr lang="cs-CZ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9267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CCD1B9"/>
                </a:solidFill>
              </a:rPr>
              <a:pPr/>
              <a:t>15. 4. 2020</a:t>
            </a:fld>
            <a:endParaRPr lang="cs-CZ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379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534949"/>
                </a:solidFill>
              </a:rPr>
              <a:pPr/>
              <a:t>15. 4. 2020</a:t>
            </a:fld>
            <a:endParaRPr lang="cs-CZ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534949"/>
                </a:solidFill>
              </a:rPr>
              <a:pPr/>
              <a:t>‹#›</a:t>
            </a:fld>
            <a:endParaRPr lang="cs-CZ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1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tanislav_K&#345;e&#269;e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p.cz/docs/laws/listina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Lidská práva</a:t>
            </a:r>
          </a:p>
        </p:txBody>
      </p:sp>
    </p:spTree>
    <p:extLst>
      <p:ext uri="{BB962C8B-B14F-4D97-AF65-F5344CB8AC3E}">
        <p14:creationId xmlns:p14="http://schemas.microsoft.com/office/powerpoint/2010/main" val="1710549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Práva národnostních a etnických menšin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1484784"/>
            <a:ext cx="8595360" cy="47514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Doplňte chybějící slova: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Příslušnost ke kterékoli národnostní nebo etnické menšině nesmí být nikomu na …………………….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Občanům tvořícím národní nebo etnické menšiny se zaručuje všestranný ……………………., zejména právo společně s jinými příslušníky menšiny rozvíjet vlastní ……………………., právo rozšiřovat a přijímat informace v jejich mateřském jazyku a sdružovat se v národnostních sdruženích. </a:t>
            </a:r>
          </a:p>
        </p:txBody>
      </p:sp>
    </p:spTree>
    <p:extLst>
      <p:ext uri="{BB962C8B-B14F-4D97-AF65-F5344CB8AC3E}">
        <p14:creationId xmlns:p14="http://schemas.microsoft.com/office/powerpoint/2010/main" val="252121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Hospodářská, sociální a kulturní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54429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/>
              <a:t>Doplňte chybějící slova:</a:t>
            </a:r>
          </a:p>
          <a:p>
            <a:pPr marL="0" indent="0">
              <a:buNone/>
            </a:pPr>
            <a:r>
              <a:rPr lang="cs-CZ" sz="2800" dirty="0"/>
              <a:t>Každý má právo na svobodnou volbu …………………….. a přípravu k němu, jakož i právo ……………………..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Každý má právo získávat prostředky pro své životní potřeby …………………….. 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Právo na …………………….. je zaručeno za podmínek stanovených zákonem; toto právo nepřísluší soudcům, prokurátorům, příslušníkům ozbrojených sil a příslušníkům bezpečnostních sborů.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Zaměstnanci mají právo na spravedlivou …………………….. za práci a na uspokojivé pracovní podmínky.</a:t>
            </a:r>
          </a:p>
        </p:txBody>
      </p:sp>
    </p:spTree>
    <p:extLst>
      <p:ext uri="{BB962C8B-B14F-4D97-AF65-F5344CB8AC3E}">
        <p14:creationId xmlns:p14="http://schemas.microsoft.com/office/powerpoint/2010/main" val="71764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332656"/>
            <a:ext cx="8595360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/>
              <a:t>Každý má právo na ……………….. zdraví.</a:t>
            </a:r>
          </a:p>
          <a:p>
            <a:pPr marL="0" indent="0">
              <a:buNone/>
            </a:pPr>
            <a:r>
              <a:rPr lang="cs-CZ" sz="2800" dirty="0"/>
              <a:t>…………………………. a rodina jsou pod ochranou zákona. Rodiče, kteří pečují o …………………………. , mají právo na pomoc státu.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Každý má právo na …………………………. . Školní docházka je povinná po dobu, kterou stanoví zákon.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Občané mají právo na …………………………. vzdělání v základních a středních školách, podle schopností občana a možností společnosti též na vysokých školách.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Každý má právo na příznivé …………………………. prostředí.</a:t>
            </a:r>
          </a:p>
        </p:txBody>
      </p:sp>
    </p:spTree>
    <p:extLst>
      <p:ext uri="{BB962C8B-B14F-4D97-AF65-F5344CB8AC3E}">
        <p14:creationId xmlns:p14="http://schemas.microsoft.com/office/powerpoint/2010/main" val="74973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91550" cy="602705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Právo na soudní a jinou právní ochranu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836712"/>
            <a:ext cx="8595360" cy="602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600" dirty="0"/>
              <a:t>Doplňte chybějící slova:</a:t>
            </a:r>
          </a:p>
          <a:p>
            <a:pPr marL="0" indent="0">
              <a:buNone/>
            </a:pPr>
            <a:r>
              <a:rPr lang="cs-CZ" sz="2600" dirty="0"/>
              <a:t>Každý se může domáhat stanoveným postupem svého práva u ………………….a …………………. soudu. </a:t>
            </a:r>
          </a:p>
          <a:p>
            <a:pPr marL="0" indent="0">
              <a:buNone/>
            </a:pPr>
            <a:r>
              <a:rPr lang="cs-CZ" sz="2600" dirty="0"/>
              <a:t>Každý má právo, aby jeho věc byla projednána veřejně, bez zbytečných …………………. a v jeho …………………. a aby se mohl vyjádřit ke všem prováděným důkazům.</a:t>
            </a:r>
          </a:p>
          <a:p>
            <a:pPr marL="0" indent="0">
              <a:buNone/>
            </a:pPr>
            <a:r>
              <a:rPr lang="cs-CZ" sz="2600" dirty="0"/>
              <a:t>Jen …………………. stanoví, které jednání je trestným činem a jaký trest, jakož i jaké jiné újmy na právech nebo majetku, lze za jeho spáchání uložit.</a:t>
            </a:r>
          </a:p>
          <a:p>
            <a:pPr marL="0" indent="0">
              <a:buNone/>
            </a:pPr>
            <a:r>
              <a:rPr lang="pl-PL" sz="2600" dirty="0"/>
              <a:t>Jen soud rozhoduje o </a:t>
            </a:r>
            <a:r>
              <a:rPr lang="cs-CZ" sz="2600" dirty="0"/>
              <a:t>…………………. </a:t>
            </a:r>
            <a:r>
              <a:rPr lang="pl-PL" sz="2600" dirty="0"/>
              <a:t>a </a:t>
            </a:r>
            <a:r>
              <a:rPr lang="cs-CZ" sz="2600" dirty="0"/>
              <a:t>…………………. </a:t>
            </a:r>
            <a:r>
              <a:rPr lang="pl-PL" sz="2600" dirty="0"/>
              <a:t>za trestné činy.</a:t>
            </a:r>
          </a:p>
          <a:p>
            <a:pPr marL="0" indent="0">
              <a:buNone/>
            </a:pPr>
            <a:r>
              <a:rPr lang="cs-CZ" sz="2600" dirty="0"/>
              <a:t>Každý, proti němuž je vedeno trestní řízení, je považován za …………………., pokud pravomocným odsuzujícím rozsudkem soudu nebyla jeho vina vyslovena.</a:t>
            </a:r>
          </a:p>
        </p:txBody>
      </p:sp>
    </p:spTree>
    <p:extLst>
      <p:ext uri="{BB962C8B-B14F-4D97-AF65-F5344CB8AC3E}">
        <p14:creationId xmlns:p14="http://schemas.microsoft.com/office/powerpoint/2010/main" val="109034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ODPOVĚDI NA DOPLNĚNÍ TEXTU: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79512" y="1340768"/>
            <a:ext cx="2664296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ZÁKLADNÍ LIDSKÁ PRÁVA A POVINOSTI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Nezávislého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Nestranného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Průtahů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Přítomnosti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Zákon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Vině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Trestu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nevinného</a:t>
            </a:r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998033" y="1357129"/>
            <a:ext cx="2664296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POLITICKÁ PRÁVA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Názory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Hranice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Cenzura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Shromažďovat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Veřejných 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Volbou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odpor</a:t>
            </a:r>
          </a:p>
          <a:p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62328" y="1357129"/>
            <a:ext cx="330216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PRÁVA NÁRODNOSTNÍCH A ETNICKÝCH MENŠIN 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Újmu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Rozvoj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Kulturu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89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ODPOVĚDI NA DOPLNĚNÍ TEXTU: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1340768"/>
            <a:ext cx="2664296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b="1" dirty="0"/>
              <a:t>PRÁVO NA SOUDNÍ A JINOU PRÁVNÍ OCHRANU</a:t>
            </a:r>
            <a:endParaRPr lang="cs-CZ" sz="2000" b="1" dirty="0"/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Nezávislého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Nestranného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Průtahů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Přítomnosti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Zákon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Vině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Trestu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nevinného</a:t>
            </a:r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79512" y="1340768"/>
            <a:ext cx="2736304" cy="53285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HOSPODÁŘSKÁ, KULTURNÍ A SOCIÁLNÍ PRÁVA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Povolání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Podnikat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Prací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Stávku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Odměnu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ochranu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Rodičovství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Děti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Vzdělání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Bezplatné</a:t>
            </a:r>
          </a:p>
          <a:p>
            <a:pPr marL="454914" indent="-457200">
              <a:buFont typeface="+mj-lt"/>
              <a:buAutoNum type="arabicPeriod"/>
            </a:pPr>
            <a:r>
              <a:rPr lang="cs-CZ" dirty="0"/>
              <a:t>Životní</a:t>
            </a:r>
          </a:p>
          <a:p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350699" y="1295401"/>
            <a:ext cx="3456384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HOSPODÁŘSKÁ, KULTURNÍ A SOCIÁLNÍ PRÁVA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Povolání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Podnikat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Prací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Stávku</a:t>
            </a:r>
          </a:p>
          <a:p>
            <a:pPr marL="454914" indent="-457200">
              <a:buFont typeface="+mj-lt"/>
              <a:buAutoNum type="arabicPeriod"/>
            </a:pPr>
            <a:r>
              <a:rPr lang="cs-CZ" sz="2000" dirty="0"/>
              <a:t>Odměnu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11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Kvíz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690168" cy="5442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1) Lidská práva jsou svobody, které náleží</a:t>
            </a:r>
          </a:p>
          <a:p>
            <a:pPr marL="0" indent="0">
              <a:buNone/>
            </a:pPr>
            <a:r>
              <a:rPr lang="cs-CZ" sz="2800" dirty="0"/>
              <a:t>a)  menšinám.	b) většinám. 	c) všem lidem.</a:t>
            </a:r>
          </a:p>
          <a:p>
            <a:pPr marL="0" indent="0">
              <a:buNone/>
            </a:pPr>
            <a:r>
              <a:rPr lang="cs-CZ" sz="2800" dirty="0"/>
              <a:t>2) Lidé jsou podle Listiny základních práv:</a:t>
            </a:r>
          </a:p>
          <a:p>
            <a:pPr marL="0" indent="0">
              <a:buNone/>
            </a:pPr>
            <a:r>
              <a:rPr lang="cs-CZ" sz="2800" dirty="0"/>
              <a:t>a) svobodní.		b) volní.		c) aktivní.</a:t>
            </a:r>
          </a:p>
          <a:p>
            <a:pPr marL="0" indent="0">
              <a:buNone/>
            </a:pPr>
            <a:r>
              <a:rPr lang="cs-CZ" sz="2800" dirty="0"/>
              <a:t>3) Na dodržování lidských práv dohlíží mimo jiné</a:t>
            </a:r>
          </a:p>
          <a:p>
            <a:pPr marL="0" indent="0">
              <a:buNone/>
            </a:pPr>
            <a:r>
              <a:rPr lang="cs-CZ" sz="2800" dirty="0"/>
              <a:t>a) Ústava ČR.	b) ombudsman.	c) starostové obcí.</a:t>
            </a:r>
          </a:p>
          <a:p>
            <a:pPr marL="0" indent="0">
              <a:buNone/>
            </a:pPr>
            <a:r>
              <a:rPr lang="cs-CZ" sz="2800" dirty="0"/>
              <a:t>4) Současný veřejný obhájce práv je</a:t>
            </a:r>
          </a:p>
          <a:p>
            <a:pPr marL="0" indent="0">
              <a:buNone/>
            </a:pPr>
            <a:r>
              <a:rPr lang="cs-CZ" sz="2800" dirty="0"/>
              <a:t>a) Petr Vavřín 	b) Pavel Vavřinka	c) Pavel </a:t>
            </a:r>
            <a:r>
              <a:rPr lang="cs-CZ" sz="2800" dirty="0" err="1"/>
              <a:t>Varvařovský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6) Evropský soud pro lidská práva sídlí ve </a:t>
            </a:r>
          </a:p>
          <a:p>
            <a:pPr marL="0" indent="0">
              <a:buNone/>
            </a:pPr>
            <a:r>
              <a:rPr lang="cs-CZ" sz="2800" dirty="0"/>
              <a:t>a) Francii.		b) Belgii. 		c) Nizozemí.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Ovál 3"/>
          <p:cNvSpPr/>
          <p:nvPr/>
        </p:nvSpPr>
        <p:spPr>
          <a:xfrm>
            <a:off x="5652120" y="1777596"/>
            <a:ext cx="504056" cy="504056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51520" y="2780928"/>
            <a:ext cx="504056" cy="504056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987824" y="3861048"/>
            <a:ext cx="504056" cy="504056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749828" y="4869160"/>
            <a:ext cx="504056" cy="504056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51520" y="5877272"/>
            <a:ext cx="504056" cy="504056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07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Česká republika. USNESENÍ předsednictva České národní rady ze dne 16. prosince 1992 o vyhlášení LISTINY ZÁKLADNÍCH PRÁV A SVOBOD jako součásti ústavního pořádku České republiky. In: </a:t>
            </a:r>
            <a:r>
              <a:rPr lang="cs-CZ" i="1" dirty="0"/>
              <a:t>Ústavní zákon č. 2/1993 Sb. ve znění ústavního zákona č. 162/1998 Sb.</a:t>
            </a:r>
            <a:r>
              <a:rPr lang="cs-CZ" dirty="0"/>
              <a:t> 1998. Dostupné z: http://www.psp.cz/docs/laws/listina.html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sz="2400" dirty="0"/>
              <a:t>DUFEK, Pavel. </a:t>
            </a:r>
            <a:r>
              <a:rPr lang="cs-CZ" sz="2400" i="1" dirty="0"/>
              <a:t>Společenské vědy pro střední školy</a:t>
            </a:r>
            <a:r>
              <a:rPr lang="cs-CZ" sz="2400" dirty="0"/>
              <a:t>. Vyd. 1. Brno: </a:t>
            </a:r>
            <a:r>
              <a:rPr lang="cs-CZ" sz="2400" dirty="0" err="1"/>
              <a:t>Didaktis</a:t>
            </a:r>
            <a:r>
              <a:rPr lang="cs-CZ" sz="2400" dirty="0"/>
              <a:t>, c2010, 87 s. ISBN 978-807-3581-527. </a:t>
            </a:r>
          </a:p>
          <a:p>
            <a:pPr marL="118872" indent="0">
              <a:buNone/>
            </a:pPr>
            <a:endParaRPr lang="cs-CZ" sz="2400" dirty="0"/>
          </a:p>
          <a:p>
            <a:pPr marL="118872" indent="0">
              <a:buNone/>
            </a:pPr>
            <a:r>
              <a:rPr lang="cs-CZ" sz="2400" dirty="0"/>
              <a:t>Zdroje obrázků:</a:t>
            </a:r>
          </a:p>
          <a:p>
            <a:pPr marL="118872" indent="0">
              <a:buNone/>
            </a:pPr>
            <a:r>
              <a:rPr lang="cs-CZ" sz="2000" dirty="0"/>
              <a:t>ŠEFL, Igor. </a:t>
            </a:r>
            <a:r>
              <a:rPr lang="cs-CZ" sz="2000" i="1" dirty="0"/>
              <a:t>Veřejný ochránce práv</a:t>
            </a:r>
            <a:r>
              <a:rPr lang="cs-CZ" sz="2000" dirty="0"/>
              <a:t> [online]. [cit. 25.9.2012]. Dostupný na WWW: &lt;http://www.ochrance.cz/&gt;. </a:t>
            </a:r>
          </a:p>
          <a:p>
            <a:pPr marL="118872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02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1484784"/>
            <a:ext cx="859536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Lidská práva jsou základní práva a svobody, která náleží </a:t>
            </a:r>
            <a:r>
              <a:rPr lang="cs-CZ" sz="2800" u="sng" dirty="0"/>
              <a:t>všem</a:t>
            </a:r>
            <a:r>
              <a:rPr lang="cs-CZ" sz="2800" dirty="0"/>
              <a:t> lidem.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Všeobecná deklarace lidských práv byla sestavena v roce 1948.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V ČR jsou lidská práva zakotvena v </a:t>
            </a:r>
            <a:r>
              <a:rPr lang="cs-CZ" sz="2800" b="1" dirty="0"/>
              <a:t>Listině základních práv a svobod</a:t>
            </a:r>
            <a:r>
              <a:rPr lang="cs-CZ" sz="2800" dirty="0"/>
              <a:t> přijaté v roce 1991. Listina má stejnou váhu jako Ústava ČR.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Listina chrání nejen české občany, ale i příslušníky jiných států.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8416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Kdo dohlíží na dodržování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5226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/>
              <a:t>Na dodržování lidských práv dozírají soudy.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2800" dirty="0"/>
              <a:t>Od roku 2000 působí v ČR </a:t>
            </a:r>
            <a:r>
              <a:rPr lang="cs-CZ" sz="2800" u="sng" dirty="0"/>
              <a:t>veřejný ochránce práv </a:t>
            </a:r>
            <a:r>
              <a:rPr lang="cs-CZ" sz="2800" dirty="0"/>
              <a:t>(</a:t>
            </a:r>
            <a:r>
              <a:rPr lang="cs-CZ" sz="2800" u="sng" dirty="0"/>
              <a:t>ombudsman</a:t>
            </a:r>
            <a:r>
              <a:rPr lang="cs-CZ" sz="2800" dirty="0"/>
              <a:t>). </a:t>
            </a:r>
          </a:p>
          <a:p>
            <a:pPr marL="0" indent="0">
              <a:buNone/>
            </a:pPr>
            <a:r>
              <a:rPr lang="cs-CZ" sz="2800" dirty="0"/>
              <a:t>Je volen na 6 let Poslaneckou sněmovnou z kandidátů, které navrhuje prezident a Senát. Ombudsman nemůže sám rozhodovat, ale apeluje na státní orgány, aby zjednaly nápravu.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2800" dirty="0"/>
              <a:t>Na lidská práva dozírají také </a:t>
            </a:r>
            <a:r>
              <a:rPr lang="cs-CZ" sz="2800" u="sng" dirty="0"/>
              <a:t>nevládní organizace</a:t>
            </a:r>
            <a:r>
              <a:rPr lang="cs-CZ" sz="2800" dirty="0"/>
              <a:t>. Ty monitorují situaci, upozorňují na problémy a hledají pomoc občanům.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8806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 koho se obrátit?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1651868"/>
            <a:ext cx="8595360" cy="458434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V případě porušení lidských práv se </a:t>
            </a:r>
          </a:p>
          <a:p>
            <a:pPr marL="0" indent="0">
              <a:buNone/>
            </a:pPr>
            <a:r>
              <a:rPr lang="cs-CZ" sz="2800" dirty="0"/>
              <a:t>občané mohou obrátit na:</a:t>
            </a:r>
          </a:p>
          <a:p>
            <a:pPr marL="0" indent="0">
              <a:buNone/>
            </a:pPr>
            <a:endParaRPr lang="cs-CZ" sz="2800" dirty="0"/>
          </a:p>
          <a:p>
            <a:pPr marL="342900" indent="-342900"/>
            <a:r>
              <a:rPr lang="cs-CZ" sz="2800" dirty="0"/>
              <a:t>Ústavní soud</a:t>
            </a:r>
          </a:p>
          <a:p>
            <a:pPr marL="342900" indent="-342900"/>
            <a:r>
              <a:rPr lang="cs-CZ" sz="2800" dirty="0"/>
              <a:t>Ombudsman – </a:t>
            </a:r>
            <a:r>
              <a:rPr lang="cs-CZ" sz="2800" dirty="0">
                <a:hlinkClick r:id="rId3"/>
              </a:rPr>
              <a:t>JUDr. Stanislav Křeček</a:t>
            </a:r>
            <a:endParaRPr lang="cs-CZ" sz="2800" dirty="0"/>
          </a:p>
          <a:p>
            <a:pPr marL="342900" indent="-342900"/>
            <a:r>
              <a:rPr lang="cs-CZ" sz="2800" dirty="0"/>
              <a:t>Evropský soud pro lidská práva se sídlem ve Štrasburku </a:t>
            </a:r>
          </a:p>
          <a:p>
            <a:pPr marL="342900" indent="-342900"/>
            <a:r>
              <a:rPr lang="cs-CZ" sz="2800" dirty="0"/>
              <a:t>Nevládní organizace, např. </a:t>
            </a:r>
            <a:r>
              <a:rPr lang="cs-CZ" sz="2800" dirty="0" err="1"/>
              <a:t>Amnesty</a:t>
            </a:r>
            <a:r>
              <a:rPr lang="cs-CZ" sz="2800" dirty="0"/>
              <a:t> International</a:t>
            </a:r>
          </a:p>
          <a:p>
            <a:endParaRPr lang="cs-CZ" dirty="0"/>
          </a:p>
        </p:txBody>
      </p:sp>
      <p:pic>
        <p:nvPicPr>
          <p:cNvPr id="5" name="Picture 2" descr="https://upload.wikimedia.org/wikipedia/commons/2/2a/Stanislav_K%C5%99e%C4%8Dek_20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48679"/>
            <a:ext cx="1872208" cy="3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38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Listina základních práv a svobod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1628800"/>
            <a:ext cx="8595360" cy="4607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Co říká Listina?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Lidé jsou </a:t>
            </a:r>
            <a:r>
              <a:rPr lang="cs-CZ" sz="2800" u="sng" dirty="0"/>
              <a:t>svobodní</a:t>
            </a:r>
            <a:r>
              <a:rPr lang="cs-CZ" sz="2800" dirty="0"/>
              <a:t> a </a:t>
            </a:r>
            <a:r>
              <a:rPr lang="cs-CZ" sz="2800" u="sng" dirty="0"/>
              <a:t>rovní</a:t>
            </a:r>
            <a:r>
              <a:rPr lang="cs-CZ" sz="2800" dirty="0"/>
              <a:t> v důstojnosti i v právech.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Základní práva a svobody jsou </a:t>
            </a:r>
            <a:r>
              <a:rPr lang="cs-CZ" sz="2800" u="sng" dirty="0"/>
              <a:t>nezadatelné</a:t>
            </a:r>
            <a:r>
              <a:rPr lang="cs-CZ" sz="2800" dirty="0"/>
              <a:t>, </a:t>
            </a:r>
            <a:r>
              <a:rPr lang="cs-CZ" sz="2800" u="sng" dirty="0"/>
              <a:t>nezcizitelné</a:t>
            </a:r>
            <a:r>
              <a:rPr lang="cs-CZ" sz="2800" dirty="0"/>
              <a:t>, </a:t>
            </a:r>
            <a:r>
              <a:rPr lang="cs-CZ" sz="2800" u="sng" dirty="0"/>
              <a:t>nepromlčitelné</a:t>
            </a:r>
            <a:r>
              <a:rPr lang="cs-CZ" sz="2800" dirty="0"/>
              <a:t> a </a:t>
            </a:r>
            <a:r>
              <a:rPr lang="cs-CZ" sz="2800" u="sng" dirty="0"/>
              <a:t>nezrušitelné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Každý může činit, co není zákonem zakázáno, a nikdo nesmí být nucen činit, co zákon neukládá.</a:t>
            </a:r>
          </a:p>
        </p:txBody>
      </p:sp>
    </p:spTree>
    <p:extLst>
      <p:ext uri="{BB962C8B-B14F-4D97-AF65-F5344CB8AC3E}">
        <p14:creationId xmlns:p14="http://schemas.microsoft.com/office/powerpoint/2010/main" val="16236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9536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Přiřaďte k pojmům jejich význam: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Nezadatelnost		nikdo nemůže nikoho o jeho 					práva připravit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Nezcizitelnost		nikomu nemůžou být jeho práva 				odebrána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Nepromlčitelnost		nikdo se nemůže svých práv 					vzdát ve prospěch druhého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Nezrušitelnost 		nikdo nemůže být o svá práva 					připraven, i když je nevyužívá</a:t>
            </a:r>
          </a:p>
          <a:p>
            <a:pPr marL="0" indent="0">
              <a:buNone/>
            </a:pPr>
            <a:endParaRPr lang="cs-CZ" sz="2400" dirty="0"/>
          </a:p>
        </p:txBody>
      </p:sp>
      <p:cxnSp>
        <p:nvCxnSpPr>
          <p:cNvPr id="5" name="Zakřivená spojnice 4"/>
          <p:cNvCxnSpPr/>
          <p:nvPr/>
        </p:nvCxnSpPr>
        <p:spPr>
          <a:xfrm rot="16200000" flipH="1">
            <a:off x="1839889" y="2353074"/>
            <a:ext cx="2736306" cy="157579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Zakřivená spojnice 11"/>
          <p:cNvCxnSpPr/>
          <p:nvPr/>
        </p:nvCxnSpPr>
        <p:spPr>
          <a:xfrm flipV="1">
            <a:off x="2420144" y="1700808"/>
            <a:ext cx="1575792" cy="1368152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Zakřivená spojnice 18"/>
          <p:cNvCxnSpPr/>
          <p:nvPr/>
        </p:nvCxnSpPr>
        <p:spPr>
          <a:xfrm>
            <a:off x="2420146" y="4725144"/>
            <a:ext cx="1575791" cy="1368152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Zakřivená spojnice 22"/>
          <p:cNvCxnSpPr/>
          <p:nvPr/>
        </p:nvCxnSpPr>
        <p:spPr>
          <a:xfrm rot="5400000" flipH="1" flipV="1">
            <a:off x="2073075" y="3897050"/>
            <a:ext cx="2304255" cy="1656186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08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DOPLŇOVAČKA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Zkus doplnit následující texty o Listině základních práv a svobod.</a:t>
            </a:r>
          </a:p>
          <a:p>
            <a:r>
              <a:rPr lang="cs-CZ" dirty="0"/>
              <a:t>Čerpat odpovědi můžeš na adrese Poslanecké sněmovně </a:t>
            </a:r>
            <a:r>
              <a:rPr lang="cs-CZ" dirty="0">
                <a:hlinkClick r:id="rId2"/>
              </a:rPr>
              <a:t>https://www.psp.cz/</a:t>
            </a:r>
            <a:r>
              <a:rPr lang="cs-CZ" dirty="0" err="1">
                <a:hlinkClick r:id="rId2"/>
              </a:rPr>
              <a:t>docs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laws</a:t>
            </a:r>
            <a:r>
              <a:rPr lang="cs-CZ" dirty="0">
                <a:hlinkClick r:id="rId2"/>
              </a:rPr>
              <a:t>/listina.html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785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lidská práva a svobody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53709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Doplňte chybějící slova: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/>
              <a:t>Každý má právo na …………………... Lidský život je hoden ochrany již před …………………... .</a:t>
            </a:r>
          </a:p>
          <a:p>
            <a:pPr marL="0" indent="0">
              <a:buNone/>
            </a:pPr>
            <a:r>
              <a:rPr lang="cs-CZ" sz="2800" dirty="0"/>
              <a:t>Nikdo nesmí být …………………... ani podroben krutému, nelidskému nebo ponižujícímu zacházení nebo trestu.</a:t>
            </a:r>
          </a:p>
          <a:p>
            <a:pPr marL="0" indent="0">
              <a:buNone/>
            </a:pPr>
            <a:r>
              <a:rPr lang="cs-CZ" sz="2800" dirty="0"/>
              <a:t>Každý má právo, aby byla zachována jeho lidská …………………... , osobní …………………... , dobrá …………………... a chráněno jeho jméno.</a:t>
            </a:r>
          </a:p>
          <a:p>
            <a:pPr marL="0" indent="0">
              <a:buNone/>
            </a:pPr>
            <a:r>
              <a:rPr lang="cs-CZ" sz="2800" dirty="0"/>
              <a:t>Každý má právo vlastnit …………………... .</a:t>
            </a:r>
          </a:p>
          <a:p>
            <a:pPr marL="0" indent="0">
              <a:buNone/>
            </a:pPr>
            <a:r>
              <a:rPr lang="cs-CZ" sz="2800" dirty="0"/>
              <a:t>…………………... je nedotknutelné. Není dovoleno do něj vstoupit bez souhlasu toho, kdo v něm bydlí.</a:t>
            </a:r>
          </a:p>
        </p:txBody>
      </p:sp>
    </p:spTree>
    <p:extLst>
      <p:ext uri="{BB962C8B-B14F-4D97-AF65-F5344CB8AC3E}">
        <p14:creationId xmlns:p14="http://schemas.microsoft.com/office/powerpoint/2010/main" val="411607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91550" cy="705071"/>
          </a:xfrm>
        </p:spPr>
        <p:txBody>
          <a:bodyPr/>
          <a:lstStyle/>
          <a:p>
            <a:r>
              <a:rPr lang="cs-CZ" b="1" dirty="0"/>
              <a:t>Politická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4320" y="836712"/>
            <a:ext cx="8595360" cy="59046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/>
              <a:t>Doplňte chybějící slova: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Každý má právo vyjadřovat své ………………… slovem, písmem, tiskem, obrazem nebo jiným způsobem, jakož i svobodně vyhledávat, přijímat a rozšiřovat ideje a informace bez ohledu na ………………… státu. ………………… je nepřípustná.</a:t>
            </a:r>
          </a:p>
          <a:p>
            <a:pPr marL="0" indent="0">
              <a:buNone/>
            </a:pPr>
            <a:r>
              <a:rPr lang="cs-CZ" sz="2800" dirty="0"/>
              <a:t>Právo pokojně se ………………… je zaručeno.</a:t>
            </a:r>
          </a:p>
          <a:p>
            <a:pPr marL="0" indent="0">
              <a:buNone/>
            </a:pPr>
            <a:r>
              <a:rPr lang="cs-CZ" sz="2800" dirty="0"/>
              <a:t>Občané mají právo podílet se na správě ………………… věcí přímo nebo svobodnou ………………… svých zástupců.</a:t>
            </a:r>
          </a:p>
          <a:p>
            <a:pPr marL="0" indent="0">
              <a:buNone/>
            </a:pPr>
            <a:r>
              <a:rPr lang="cs-CZ" sz="2800" dirty="0"/>
              <a:t>Občané mají právo postavit se na ………………… proti každému, kdo by odstraňoval demokratický řád lidských práv a základních svobod, jestliže činnost ústavních orgánů a účinné použití zákonných prostředků jsou znemožněny.</a:t>
            </a:r>
          </a:p>
        </p:txBody>
      </p:sp>
    </p:spTree>
    <p:extLst>
      <p:ext uri="{BB962C8B-B14F-4D97-AF65-F5344CB8AC3E}">
        <p14:creationId xmlns:p14="http://schemas.microsoft.com/office/powerpoint/2010/main" val="159795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985</Words>
  <Application>Microsoft Office PowerPoint</Application>
  <PresentationFormat>Předvádění na obrazovce (4:3)</PresentationFormat>
  <Paragraphs>166</Paragraphs>
  <Slides>17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Tunga</vt:lpstr>
      <vt:lpstr>Soho</vt:lpstr>
      <vt:lpstr>Lidská práva</vt:lpstr>
      <vt:lpstr>Lidská práva</vt:lpstr>
      <vt:lpstr>Kdo dohlíží na dodržování lidských práv</vt:lpstr>
      <vt:lpstr>Na koho se obrátit?</vt:lpstr>
      <vt:lpstr>Listina základních práv a svobod</vt:lpstr>
      <vt:lpstr>Prezentace aplikace PowerPoint</vt:lpstr>
      <vt:lpstr>DOPLŇOVAČKA</vt:lpstr>
      <vt:lpstr>Základní lidská práva a svobody</vt:lpstr>
      <vt:lpstr>Politická práva</vt:lpstr>
      <vt:lpstr>Práva národnostních a etnických menšin</vt:lpstr>
      <vt:lpstr>Hospodářská, sociální a kulturní práva</vt:lpstr>
      <vt:lpstr>Prezentace aplikace PowerPoint</vt:lpstr>
      <vt:lpstr>Právo na soudní a jinou právní ochranu</vt:lpstr>
      <vt:lpstr>ODPOVĚDI NA DOPLNĚNÍ TEXTU:</vt:lpstr>
      <vt:lpstr>ODPOVĚDI NA DOPLNĚNÍ TEXTU:</vt:lpstr>
      <vt:lpstr>Kvíz</vt:lpstr>
      <vt:lpstr>Citace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Jarca</dc:creator>
  <cp:lastModifiedBy>Peete</cp:lastModifiedBy>
  <cp:revision>10</cp:revision>
  <dcterms:created xsi:type="dcterms:W3CDTF">2012-09-26T14:01:49Z</dcterms:created>
  <dcterms:modified xsi:type="dcterms:W3CDTF">2020-04-15T18:19:51Z</dcterms:modified>
</cp:coreProperties>
</file>